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63" r:id="rId2"/>
    <p:sldId id="266" r:id="rId3"/>
    <p:sldId id="262" r:id="rId4"/>
    <p:sldId id="267" r:id="rId5"/>
    <p:sldId id="256" r:id="rId6"/>
    <p:sldId id="257" r:id="rId7"/>
    <p:sldId id="258" r:id="rId8"/>
    <p:sldId id="268" r:id="rId9"/>
    <p:sldId id="259" r:id="rId10"/>
    <p:sldId id="260" r:id="rId11"/>
    <p:sldId id="270" r:id="rId12"/>
    <p:sldId id="261" r:id="rId13"/>
    <p:sldId id="265" r:id="rId14"/>
    <p:sldId id="271" r:id="rId15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ebastian\Dokumenter\Dokumenter\Historie\Speciale\Empiri\Erhvervsfordeling%201960-2005\Industri%20og%20service%201960-2001\ALLE%20BY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ebastian\Dokumenter\Dokumenter\Historie\Speciale\Empiri\Befolkningstal\Befolkningen%20i%20alle%20byer%201981-200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ebastian\Dokumenter\Dokumenter\Historie\Speciale\Empiri\Erhvervsfordeling%201960-2005\Industri%20og%20service%201960-2001\ALLE%20BY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plotArea>
      <c:layout>
        <c:manualLayout>
          <c:layoutTarget val="inner"/>
          <c:xMode val="edge"/>
          <c:yMode val="edge"/>
          <c:x val="0.10712785912259581"/>
          <c:y val="3.2896124378248751E-2"/>
          <c:w val="0.67602659978294566"/>
          <c:h val="0.87086494582715057"/>
        </c:manualLayout>
      </c:layout>
      <c:lineChart>
        <c:grouping val="standard"/>
        <c:ser>
          <c:idx val="6"/>
          <c:order val="0"/>
          <c:tx>
            <c:v>Købstæderne</c:v>
          </c:tx>
          <c:marker>
            <c:symbol val="none"/>
          </c:marker>
          <c:dPt>
            <c:idx val="3"/>
            <c:spPr>
              <a:ln>
                <a:noFill/>
              </a:ln>
            </c:spPr>
          </c:dPt>
          <c:cat>
            <c:strRef>
              <c:f>'Ark1'!$B$3:$K$3</c:f>
              <c:strCache>
                <c:ptCount val="10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1970K</c:v>
                </c:pt>
                <c:pt idx="4">
                  <c:v>1976</c:v>
                </c:pt>
                <c:pt idx="5">
                  <c:v>1981</c:v>
                </c:pt>
                <c:pt idx="6">
                  <c:v>1986</c:v>
                </c:pt>
                <c:pt idx="7">
                  <c:v>1991</c:v>
                </c:pt>
                <c:pt idx="8">
                  <c:v>1996</c:v>
                </c:pt>
                <c:pt idx="9">
                  <c:v>2001</c:v>
                </c:pt>
              </c:strCache>
            </c:strRef>
          </c:cat>
          <c:val>
            <c:numRef>
              <c:f>'Ark1'!$B$10:$K$10</c:f>
              <c:numCache>
                <c:formatCode>#,##0</c:formatCode>
                <c:ptCount val="10"/>
                <c:pt idx="0">
                  <c:v>374163</c:v>
                </c:pt>
                <c:pt idx="1">
                  <c:v>381232</c:v>
                </c:pt>
                <c:pt idx="2">
                  <c:v>343776</c:v>
                </c:pt>
                <c:pt idx="3">
                  <c:v>398139</c:v>
                </c:pt>
                <c:pt idx="4">
                  <c:v>319292</c:v>
                </c:pt>
                <c:pt idx="5">
                  <c:v>289095</c:v>
                </c:pt>
                <c:pt idx="6">
                  <c:v>283209</c:v>
                </c:pt>
                <c:pt idx="7">
                  <c:v>274174</c:v>
                </c:pt>
                <c:pt idx="8">
                  <c:v>279115</c:v>
                </c:pt>
                <c:pt idx="9">
                  <c:v>263979</c:v>
                </c:pt>
              </c:numCache>
            </c:numRef>
          </c:val>
        </c:ser>
        <c:ser>
          <c:idx val="0"/>
          <c:order val="1"/>
          <c:tx>
            <c:v>Hele landet</c:v>
          </c:tx>
          <c:marker>
            <c:symbol val="none"/>
          </c:marker>
          <c:dPt>
            <c:idx val="3"/>
            <c:spPr>
              <a:ln>
                <a:noFill/>
              </a:ln>
            </c:spPr>
          </c:dPt>
          <c:val>
            <c:numRef>
              <c:f>'Ark1'!$O$34:$X$34</c:f>
              <c:numCache>
                <c:formatCode>General</c:formatCode>
                <c:ptCount val="10"/>
                <c:pt idx="0">
                  <c:v>596687</c:v>
                </c:pt>
                <c:pt idx="1">
                  <c:v>645330</c:v>
                </c:pt>
                <c:pt idx="2">
                  <c:v>641578</c:v>
                </c:pt>
                <c:pt idx="3">
                  <c:v>641578</c:v>
                </c:pt>
                <c:pt idx="4">
                  <c:v>487427</c:v>
                </c:pt>
                <c:pt idx="5">
                  <c:v>491598</c:v>
                </c:pt>
                <c:pt idx="6">
                  <c:v>516013</c:v>
                </c:pt>
                <c:pt idx="7">
                  <c:v>505117</c:v>
                </c:pt>
                <c:pt idx="8">
                  <c:v>485760</c:v>
                </c:pt>
                <c:pt idx="9">
                  <c:v>464035</c:v>
                </c:pt>
              </c:numCache>
            </c:numRef>
          </c:val>
        </c:ser>
        <c:marker val="1"/>
        <c:axId val="36836480"/>
        <c:axId val="36958592"/>
      </c:lineChart>
      <c:catAx>
        <c:axId val="36836480"/>
        <c:scaling>
          <c:orientation val="minMax"/>
        </c:scaling>
        <c:axPos val="b"/>
        <c:tickLblPos val="nextTo"/>
        <c:crossAx val="36958592"/>
        <c:crosses val="autoZero"/>
        <c:auto val="1"/>
        <c:lblAlgn val="ctr"/>
        <c:lblOffset val="100"/>
      </c:catAx>
      <c:valAx>
        <c:axId val="36958592"/>
        <c:scaling>
          <c:orientation val="minMax"/>
        </c:scaling>
        <c:axPos val="l"/>
        <c:majorGridlines/>
        <c:numFmt formatCode="#,##0" sourceLinked="1"/>
        <c:tickLblPos val="nextTo"/>
        <c:crossAx val="3683648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plotArea>
      <c:layout/>
      <c:lineChart>
        <c:grouping val="standard"/>
        <c:ser>
          <c:idx val="0"/>
          <c:order val="0"/>
          <c:tx>
            <c:v>Bybefolkning</c:v>
          </c:tx>
          <c:marker>
            <c:symbol val="none"/>
          </c:marker>
          <c:cat>
            <c:strRef>
              <c:f>'200961912493155950762BEF4A46181'!$B$4:$J$4</c:f>
              <c:strCache>
                <c:ptCount val="9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1976</c:v>
                </c:pt>
                <c:pt idx="4">
                  <c:v>1981</c:v>
                </c:pt>
                <c:pt idx="5">
                  <c:v>1986</c:v>
                </c:pt>
                <c:pt idx="6">
                  <c:v>1990</c:v>
                </c:pt>
                <c:pt idx="7">
                  <c:v>1996</c:v>
                </c:pt>
                <c:pt idx="8">
                  <c:v>2001</c:v>
                </c:pt>
              </c:strCache>
            </c:strRef>
          </c:cat>
          <c:val>
            <c:numRef>
              <c:f>'200961912493155950762BEF4A46181'!$B$1537:$J$1537</c:f>
              <c:numCache>
                <c:formatCode>General</c:formatCode>
                <c:ptCount val="9"/>
                <c:pt idx="0">
                  <c:v>3359807</c:v>
                </c:pt>
                <c:pt idx="1">
                  <c:v>3628240</c:v>
                </c:pt>
                <c:pt idx="2">
                  <c:v>3890867</c:v>
                </c:pt>
                <c:pt idx="3">
                  <c:v>4216228</c:v>
                </c:pt>
                <c:pt idx="4">
                  <c:v>4285696</c:v>
                </c:pt>
                <c:pt idx="5">
                  <c:v>4304352</c:v>
                </c:pt>
                <c:pt idx="6">
                  <c:v>4340969</c:v>
                </c:pt>
                <c:pt idx="7">
                  <c:v>4455727</c:v>
                </c:pt>
                <c:pt idx="8">
                  <c:v>4525686</c:v>
                </c:pt>
              </c:numCache>
            </c:numRef>
          </c:val>
        </c:ser>
        <c:ser>
          <c:idx val="1"/>
          <c:order val="1"/>
          <c:tx>
            <c:strRef>
              <c:f>'200961912493155950762BEF4A46181'!$A$1538</c:f>
              <c:strCache>
                <c:ptCount val="1"/>
                <c:pt idx="0">
                  <c:v>Befolkningen i alt</c:v>
                </c:pt>
              </c:strCache>
            </c:strRef>
          </c:tx>
          <c:marker>
            <c:symbol val="none"/>
          </c:marker>
          <c:cat>
            <c:strRef>
              <c:f>'200961912493155950762BEF4A46181'!$B$4:$J$4</c:f>
              <c:strCache>
                <c:ptCount val="9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1976</c:v>
                </c:pt>
                <c:pt idx="4">
                  <c:v>1981</c:v>
                </c:pt>
                <c:pt idx="5">
                  <c:v>1986</c:v>
                </c:pt>
                <c:pt idx="6">
                  <c:v>1990</c:v>
                </c:pt>
                <c:pt idx="7">
                  <c:v>1996</c:v>
                </c:pt>
                <c:pt idx="8">
                  <c:v>2001</c:v>
                </c:pt>
              </c:strCache>
            </c:strRef>
          </c:cat>
          <c:val>
            <c:numRef>
              <c:f>'200961912493155950762BEF4A46181'!$B$1538:$J$1538</c:f>
              <c:numCache>
                <c:formatCode>General</c:formatCode>
                <c:ptCount val="9"/>
                <c:pt idx="0">
                  <c:v>4566000</c:v>
                </c:pt>
                <c:pt idx="1">
                  <c:v>4741000</c:v>
                </c:pt>
                <c:pt idx="2">
                  <c:v>4907000</c:v>
                </c:pt>
                <c:pt idx="3">
                  <c:v>5065000</c:v>
                </c:pt>
                <c:pt idx="4">
                  <c:v>5124000</c:v>
                </c:pt>
                <c:pt idx="5">
                  <c:v>5116000</c:v>
                </c:pt>
                <c:pt idx="6">
                  <c:v>5135000</c:v>
                </c:pt>
                <c:pt idx="7">
                  <c:v>5251000</c:v>
                </c:pt>
                <c:pt idx="8">
                  <c:v>5349000</c:v>
                </c:pt>
              </c:numCache>
            </c:numRef>
          </c:val>
        </c:ser>
        <c:marker val="1"/>
        <c:axId val="40236544"/>
        <c:axId val="40238080"/>
      </c:lineChart>
      <c:catAx>
        <c:axId val="40236544"/>
        <c:scaling>
          <c:orientation val="minMax"/>
        </c:scaling>
        <c:axPos val="b"/>
        <c:tickLblPos val="nextTo"/>
        <c:crossAx val="40238080"/>
        <c:crosses val="autoZero"/>
        <c:auto val="1"/>
        <c:lblAlgn val="ctr"/>
        <c:lblOffset val="100"/>
      </c:catAx>
      <c:valAx>
        <c:axId val="40238080"/>
        <c:scaling>
          <c:orientation val="minMax"/>
        </c:scaling>
        <c:axPos val="l"/>
        <c:majorGridlines/>
        <c:numFmt formatCode="General" sourceLinked="1"/>
        <c:tickLblPos val="nextTo"/>
        <c:crossAx val="4023654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plotArea>
      <c:layout/>
      <c:lineChart>
        <c:grouping val="standard"/>
        <c:ser>
          <c:idx val="0"/>
          <c:order val="0"/>
          <c:tx>
            <c:strRef>
              <c:f>'Ark1'!$A$10</c:f>
              <c:strCache>
                <c:ptCount val="1"/>
                <c:pt idx="0">
                  <c:v>Industri i alt</c:v>
                </c:pt>
              </c:strCache>
            </c:strRef>
          </c:tx>
          <c:marker>
            <c:symbol val="none"/>
          </c:marker>
          <c:dPt>
            <c:idx val="3"/>
            <c:spPr>
              <a:ln>
                <a:noFill/>
              </a:ln>
            </c:spPr>
          </c:dPt>
          <c:cat>
            <c:strRef>
              <c:f>'Ark1'!$B$3:$K$3</c:f>
              <c:strCache>
                <c:ptCount val="10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1970K</c:v>
                </c:pt>
                <c:pt idx="4">
                  <c:v>1976</c:v>
                </c:pt>
                <c:pt idx="5">
                  <c:v>1981</c:v>
                </c:pt>
                <c:pt idx="6">
                  <c:v>1986</c:v>
                </c:pt>
                <c:pt idx="7">
                  <c:v>1991</c:v>
                </c:pt>
                <c:pt idx="8">
                  <c:v>1996</c:v>
                </c:pt>
                <c:pt idx="9">
                  <c:v>2001</c:v>
                </c:pt>
              </c:strCache>
            </c:strRef>
          </c:cat>
          <c:val>
            <c:numRef>
              <c:f>'Ark1'!$B$10:$K$10</c:f>
              <c:numCache>
                <c:formatCode>#,##0</c:formatCode>
                <c:ptCount val="10"/>
                <c:pt idx="0">
                  <c:v>374163</c:v>
                </c:pt>
                <c:pt idx="1">
                  <c:v>381232</c:v>
                </c:pt>
                <c:pt idx="2">
                  <c:v>343776</c:v>
                </c:pt>
                <c:pt idx="3">
                  <c:v>398139</c:v>
                </c:pt>
                <c:pt idx="4">
                  <c:v>319292</c:v>
                </c:pt>
                <c:pt idx="5">
                  <c:v>289095</c:v>
                </c:pt>
                <c:pt idx="6">
                  <c:v>283209</c:v>
                </c:pt>
                <c:pt idx="7">
                  <c:v>274174</c:v>
                </c:pt>
                <c:pt idx="8">
                  <c:v>279115</c:v>
                </c:pt>
                <c:pt idx="9">
                  <c:v>263979</c:v>
                </c:pt>
              </c:numCache>
            </c:numRef>
          </c:val>
        </c:ser>
        <c:ser>
          <c:idx val="1"/>
          <c:order val="1"/>
          <c:tx>
            <c:strRef>
              <c:f>'Ark1'!$A$18</c:f>
              <c:strCache>
                <c:ptCount val="1"/>
                <c:pt idx="0">
                  <c:v>Service i alt</c:v>
                </c:pt>
              </c:strCache>
            </c:strRef>
          </c:tx>
          <c:marker>
            <c:symbol val="none"/>
          </c:marker>
          <c:dPt>
            <c:idx val="3"/>
            <c:spPr>
              <a:ln>
                <a:noFill/>
              </a:ln>
            </c:spPr>
          </c:dPt>
          <c:cat>
            <c:strRef>
              <c:f>'Ark1'!$B$3:$K$3</c:f>
              <c:strCache>
                <c:ptCount val="10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1970K</c:v>
                </c:pt>
                <c:pt idx="4">
                  <c:v>1976</c:v>
                </c:pt>
                <c:pt idx="5">
                  <c:v>1981</c:v>
                </c:pt>
                <c:pt idx="6">
                  <c:v>1986</c:v>
                </c:pt>
                <c:pt idx="7">
                  <c:v>1991</c:v>
                </c:pt>
                <c:pt idx="8">
                  <c:v>1996</c:v>
                </c:pt>
                <c:pt idx="9">
                  <c:v>2001</c:v>
                </c:pt>
              </c:strCache>
            </c:strRef>
          </c:cat>
          <c:val>
            <c:numRef>
              <c:f>'Ark1'!$B$18:$K$18</c:f>
              <c:numCache>
                <c:formatCode>#,##0</c:formatCode>
                <c:ptCount val="10"/>
                <c:pt idx="0">
                  <c:v>536144</c:v>
                </c:pt>
                <c:pt idx="1">
                  <c:v>581205</c:v>
                </c:pt>
                <c:pt idx="2">
                  <c:v>641284</c:v>
                </c:pt>
                <c:pt idx="3">
                  <c:v>700434</c:v>
                </c:pt>
                <c:pt idx="4">
                  <c:v>870792</c:v>
                </c:pt>
                <c:pt idx="5">
                  <c:v>934935</c:v>
                </c:pt>
                <c:pt idx="6">
                  <c:v>1004573</c:v>
                </c:pt>
                <c:pt idx="7">
                  <c:v>1034913</c:v>
                </c:pt>
                <c:pt idx="8">
                  <c:v>1203181</c:v>
                </c:pt>
                <c:pt idx="9">
                  <c:v>1291038</c:v>
                </c:pt>
              </c:numCache>
            </c:numRef>
          </c:val>
        </c:ser>
        <c:ser>
          <c:idx val="2"/>
          <c:order val="2"/>
          <c:tx>
            <c:strRef>
              <c:f>'Ark1'!$A$17</c:f>
              <c:strCache>
                <c:ptCount val="1"/>
                <c:pt idx="0">
                  <c:v>Offentlig service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dPt>
            <c:idx val="3"/>
            <c:spPr>
              <a:ln>
                <a:noFill/>
              </a:ln>
            </c:spPr>
          </c:dPt>
          <c:val>
            <c:numRef>
              <c:f>'Ark1'!$B$17:$K$17</c:f>
              <c:numCache>
                <c:formatCode>#,##0</c:formatCode>
                <c:ptCount val="10"/>
                <c:pt idx="0">
                  <c:v>141528</c:v>
                </c:pt>
                <c:pt idx="1">
                  <c:v>178629</c:v>
                </c:pt>
                <c:pt idx="2">
                  <c:v>233824</c:v>
                </c:pt>
                <c:pt idx="3">
                  <c:v>258350</c:v>
                </c:pt>
                <c:pt idx="4">
                  <c:v>361126</c:v>
                </c:pt>
                <c:pt idx="5">
                  <c:v>467359</c:v>
                </c:pt>
                <c:pt idx="6">
                  <c:v>463211</c:v>
                </c:pt>
                <c:pt idx="7">
                  <c:v>472243</c:v>
                </c:pt>
                <c:pt idx="8">
                  <c:v>522961</c:v>
                </c:pt>
                <c:pt idx="9">
                  <c:v>543111</c:v>
                </c:pt>
              </c:numCache>
            </c:numRef>
          </c:val>
        </c:ser>
        <c:ser>
          <c:idx val="3"/>
          <c:order val="3"/>
          <c:tx>
            <c:strRef>
              <c:f>'Ark1'!$A$19</c:f>
              <c:strCache>
                <c:ptCount val="1"/>
                <c:pt idx="0">
                  <c:v>Privat service i alt</c:v>
                </c:pt>
              </c:strCache>
            </c:strRef>
          </c:tx>
          <c:marker>
            <c:symbol val="none"/>
          </c:marker>
          <c:dPt>
            <c:idx val="3"/>
            <c:spPr>
              <a:ln>
                <a:noFill/>
              </a:ln>
            </c:spPr>
          </c:dPt>
          <c:val>
            <c:numRef>
              <c:f>'Ark1'!$B$19:$K$19</c:f>
              <c:numCache>
                <c:formatCode>#,##0</c:formatCode>
                <c:ptCount val="10"/>
                <c:pt idx="0">
                  <c:v>394616</c:v>
                </c:pt>
                <c:pt idx="1">
                  <c:v>402576</c:v>
                </c:pt>
                <c:pt idx="2">
                  <c:v>407460</c:v>
                </c:pt>
                <c:pt idx="3">
                  <c:v>442084</c:v>
                </c:pt>
                <c:pt idx="4">
                  <c:v>509666</c:v>
                </c:pt>
                <c:pt idx="5">
                  <c:v>467576</c:v>
                </c:pt>
                <c:pt idx="6">
                  <c:v>541362</c:v>
                </c:pt>
                <c:pt idx="7">
                  <c:v>562670</c:v>
                </c:pt>
                <c:pt idx="8">
                  <c:v>680220</c:v>
                </c:pt>
                <c:pt idx="9">
                  <c:v>747927</c:v>
                </c:pt>
              </c:numCache>
            </c:numRef>
          </c:val>
        </c:ser>
        <c:marker val="1"/>
        <c:axId val="34421760"/>
        <c:axId val="34800384"/>
      </c:lineChart>
      <c:catAx>
        <c:axId val="34421760"/>
        <c:scaling>
          <c:orientation val="minMax"/>
        </c:scaling>
        <c:axPos val="b"/>
        <c:tickLblPos val="nextTo"/>
        <c:crossAx val="34800384"/>
        <c:crosses val="autoZero"/>
        <c:auto val="1"/>
        <c:lblAlgn val="ctr"/>
        <c:lblOffset val="100"/>
      </c:catAx>
      <c:valAx>
        <c:axId val="34800384"/>
        <c:scaling>
          <c:orientation val="minMax"/>
        </c:scaling>
        <c:axPos val="l"/>
        <c:majorGridlines/>
        <c:numFmt formatCode="#,##0" sourceLinked="1"/>
        <c:tickLblPos val="nextTo"/>
        <c:crossAx val="3442176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7655-386B-47B4-8286-19FA97B93B1F}" type="datetimeFigureOut">
              <a:rPr lang="da-DK"/>
              <a:pPr>
                <a:defRPr/>
              </a:pPr>
              <a:t>22-01-2010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9F60D-E161-41EB-AB7B-AA54F029484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FA549-3790-4059-ADFB-F0F4AFEECDB7}" type="datetimeFigureOut">
              <a:rPr lang="da-DK"/>
              <a:pPr>
                <a:defRPr/>
              </a:pPr>
              <a:t>22-01-2010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3C3D3-D243-4EF8-95FA-669E3FB2E20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51CDF-AC03-46DA-B7D2-26448F534D20}" type="datetimeFigureOut">
              <a:rPr lang="da-DK"/>
              <a:pPr>
                <a:defRPr/>
              </a:pPr>
              <a:t>22-01-2010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62A3-A3C8-4E0F-9248-1835E61F877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C7308-39FE-47D9-B4F7-F1D5739D098B}" type="datetimeFigureOut">
              <a:rPr lang="da-DK"/>
              <a:pPr>
                <a:defRPr/>
              </a:pPr>
              <a:t>22-01-2010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3DD81-7D65-49F3-934A-E29528A7215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30F68-D806-44C5-8472-78F5C68784FF}" type="datetimeFigureOut">
              <a:rPr lang="da-DK"/>
              <a:pPr>
                <a:defRPr/>
              </a:pPr>
              <a:t>22-01-2010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E9543-0CF6-47A5-9787-69B5DB4D656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35957-23D1-4A39-8D23-AC58042E1DFA}" type="datetimeFigureOut">
              <a:rPr lang="da-DK"/>
              <a:pPr>
                <a:defRPr/>
              </a:pPr>
              <a:t>22-01-2010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95FEE-0AAF-4CC1-9970-4BBAC3562BA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2AAC4-9CFD-4F0C-83C9-EE7B19E0B5EA}" type="datetimeFigureOut">
              <a:rPr lang="da-DK"/>
              <a:pPr>
                <a:defRPr/>
              </a:pPr>
              <a:t>22-01-2010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7D84C-8794-4CEF-AC60-40EAA4A0112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826AF-772E-4EC2-AFDF-DD42DDB5D074}" type="datetimeFigureOut">
              <a:rPr lang="da-DK"/>
              <a:pPr>
                <a:defRPr/>
              </a:pPr>
              <a:t>22-01-2010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1BF5F-4765-401C-8694-384A3B8C6DA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25873-2A0E-42F7-B47F-7C43840BE063}" type="datetimeFigureOut">
              <a:rPr lang="da-DK"/>
              <a:pPr>
                <a:defRPr/>
              </a:pPr>
              <a:t>22-01-2010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D33D0-766A-4EB1-899E-94E55171DC5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150D-2A0A-4145-95D8-13398E81DFA7}" type="datetimeFigureOut">
              <a:rPr lang="da-DK"/>
              <a:pPr>
                <a:defRPr/>
              </a:pPr>
              <a:t>22-01-2010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A44CB-29F6-4682-9D67-712AB574FC8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0D390-CE2A-443B-9252-974AB736E238}" type="datetimeFigureOut">
              <a:rPr lang="da-DK"/>
              <a:pPr>
                <a:defRPr/>
              </a:pPr>
              <a:t>22-01-2010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59F2E-B407-466F-BB0D-25C133967D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5C067D-E144-40C6-8650-24357A099518}" type="datetimeFigureOut">
              <a:rPr lang="da-DK"/>
              <a:pPr>
                <a:defRPr/>
              </a:pPr>
              <a:t>22-01-2010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2A48FE-69E6-4EA9-A917-0D672B6E337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istikbanken.dk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www.statistikbanken.dk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www.statistikbanken.dk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/>
          </p:cNvSpPr>
          <p:nvPr>
            <p:ph type="title" idx="4294967295"/>
          </p:nvPr>
        </p:nvSpPr>
        <p:spPr>
          <a:xfrm>
            <a:off x="468313" y="2492375"/>
            <a:ext cx="8229600" cy="1498600"/>
          </a:xfrm>
        </p:spPr>
        <p:txBody>
          <a:bodyPr/>
          <a:lstStyle/>
          <a:p>
            <a:r>
              <a:rPr lang="da-DK" sz="4000" b="1" smtClean="0"/>
              <a:t>AFINDUSTRIALISERING OG BYUDVIKLING 1960-2000</a:t>
            </a:r>
            <a:br>
              <a:rPr lang="da-DK" sz="4000" b="1" smtClean="0"/>
            </a:br>
            <a:r>
              <a:rPr lang="da-DK" sz="1200" b="1" smtClean="0"/>
              <a:t>-</a:t>
            </a:r>
            <a:br>
              <a:rPr lang="da-DK" sz="1200" b="1" smtClean="0"/>
            </a:br>
            <a:r>
              <a:rPr lang="da-DK" sz="1400" smtClean="0"/>
              <a:t>Af: Sebastian Fogh Nordentoft, Dansk Center for Byhistorie</a:t>
            </a:r>
            <a:endParaRPr lang="da-DK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/>
          </p:cNvSpPr>
          <p:nvPr>
            <p:ph type="title" idx="4294967295"/>
          </p:nvPr>
        </p:nvSpPr>
        <p:spPr>
          <a:xfrm>
            <a:off x="684213" y="5876925"/>
            <a:ext cx="7942262" cy="576263"/>
          </a:xfrm>
        </p:spPr>
        <p:txBody>
          <a:bodyPr/>
          <a:lstStyle/>
          <a:p>
            <a:pPr algn="l" eaLnBrk="1" hangingPunct="1"/>
            <a:r>
              <a:rPr lang="da-DK" sz="1400" b="1" smtClean="0"/>
              <a:t>Til venstre:</a:t>
            </a:r>
            <a:r>
              <a:rPr lang="da-DK" sz="1400" smtClean="0"/>
              <a:t> Absolut befolkningsudvikling i de danske byer. Kurverne forbinder byer, der har den angivne rang ved folketællingerne 1960-1981.</a:t>
            </a:r>
            <a:br>
              <a:rPr lang="da-DK" sz="1400" smtClean="0"/>
            </a:br>
            <a:r>
              <a:rPr lang="da-DK" sz="1400" b="1" smtClean="0"/>
              <a:t>Til højre:</a:t>
            </a:r>
            <a:r>
              <a:rPr lang="da-DK" sz="1400" smtClean="0"/>
              <a:t> Relativ udvikling i promille af bybefolkningen uden for Hovedstaden i byer med den angivne rang 1960-1981.</a:t>
            </a:r>
            <a:r>
              <a:rPr lang="da-DK" sz="1600" smtClean="0"/>
              <a:t> </a:t>
            </a:r>
          </a:p>
        </p:txBody>
      </p:sp>
      <p:pic>
        <p:nvPicPr>
          <p:cNvPr id="22530" name="Billed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476250"/>
            <a:ext cx="3055938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Billed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476250"/>
            <a:ext cx="4084638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>
            <a:spLocks noGrp="1"/>
          </p:cNvSpPr>
          <p:nvPr>
            <p:ph type="title" idx="4294967295"/>
          </p:nvPr>
        </p:nvSpPr>
        <p:spPr>
          <a:xfrm>
            <a:off x="714375" y="214313"/>
            <a:ext cx="7797800" cy="433387"/>
          </a:xfrm>
        </p:spPr>
        <p:txBody>
          <a:bodyPr/>
          <a:lstStyle/>
          <a:p>
            <a:pPr eaLnBrk="1" hangingPunct="1"/>
            <a:r>
              <a:rPr lang="da-DK" sz="2400" smtClean="0"/>
              <a:t>Rank-size diagram for de danske byer 1960, 1981 og 2001.</a:t>
            </a:r>
          </a:p>
        </p:txBody>
      </p:sp>
      <p:pic>
        <p:nvPicPr>
          <p:cNvPr id="23554" name="Billed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1000125"/>
            <a:ext cx="3452813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/>
          </p:cNvSpPr>
          <p:nvPr>
            <p:ph type="title" idx="4294967295"/>
          </p:nvPr>
        </p:nvSpPr>
        <p:spPr>
          <a:xfrm>
            <a:off x="323850" y="5445125"/>
            <a:ext cx="8229600" cy="1143000"/>
          </a:xfrm>
        </p:spPr>
        <p:txBody>
          <a:bodyPr/>
          <a:lstStyle/>
          <a:p>
            <a:pPr algn="l" eaLnBrk="1" hangingPunct="1"/>
            <a:r>
              <a:rPr lang="da-DK" sz="1400" b="1" smtClean="0"/>
              <a:t>Til venstre:</a:t>
            </a:r>
            <a:r>
              <a:rPr lang="da-DK" sz="1400" smtClean="0"/>
              <a:t> Absolut befolkningsudvikling i de danske byer. Kurverne forbinder byer, der har den angivne rang ved folketællingerne 1981-2001.</a:t>
            </a:r>
            <a:br>
              <a:rPr lang="da-DK" sz="1400" smtClean="0"/>
            </a:br>
            <a:r>
              <a:rPr lang="da-DK" sz="1400" b="1" smtClean="0"/>
              <a:t>Til højre:</a:t>
            </a:r>
            <a:r>
              <a:rPr lang="da-DK" sz="1400" smtClean="0"/>
              <a:t> Relativ udvikling i promille af bybefolkningen uden for Hovedstaden i byer med den angivne rang 1981-2001.</a:t>
            </a:r>
          </a:p>
        </p:txBody>
      </p:sp>
      <p:pic>
        <p:nvPicPr>
          <p:cNvPr id="24578" name="Billed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60350"/>
            <a:ext cx="3184525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Billed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260350"/>
            <a:ext cx="4271962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da-DK" sz="3200" smtClean="0"/>
              <a:t>Industri- og servicebeskæftigelsens udvikling i de danske købstæder 1960-2001</a:t>
            </a:r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smtClean="0"/>
              <a:t>Overordnede udviklingstræk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1428750" y="1357313"/>
          <a:ext cx="6208713" cy="2312987"/>
        </p:xfrm>
        <a:graphic>
          <a:graphicData uri="http://schemas.openxmlformats.org/drawingml/2006/table">
            <a:tbl>
              <a:tblPr/>
              <a:tblGrid>
                <a:gridCol w="878840"/>
                <a:gridCol w="5330190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latin typeface="Garamond"/>
                          <a:ea typeface="Calibri"/>
                          <a:cs typeface="Times New Roman"/>
                        </a:rPr>
                        <a:t>BEFOLKNINGSUDVIKLING</a:t>
                      </a:r>
                      <a:endParaRPr lang="da-DK" sz="12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1960-1976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Kraftig befolkningsvækst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Stigende urbaniseringsgrad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Højeste byvækst nederst i hierarkiet – decentral vækst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Forstadsvækst/-dannelse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Højere vækst i Vestdanmark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1976-1981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Fald i befolknings- og bybefolkningsvækst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Fortsat decentral vækst i mindre omfang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1981-2001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 dirty="0" smtClean="0">
                          <a:latin typeface="Garamond"/>
                          <a:ea typeface="Calibri"/>
                          <a:cs typeface="Times New Roman"/>
                        </a:rPr>
                        <a:t>Lav</a:t>
                      </a:r>
                      <a:r>
                        <a:rPr lang="da-DK" sz="1100" baseline="0" dirty="0" smtClean="0">
                          <a:latin typeface="Garamond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a-DK" sz="1100" dirty="0" smtClean="0">
                          <a:latin typeface="Garamond"/>
                          <a:ea typeface="Calibri"/>
                          <a:cs typeface="Times New Roman"/>
                        </a:rPr>
                        <a:t>befolknings- </a:t>
                      </a:r>
                      <a:r>
                        <a:rPr lang="da-DK" sz="1100" dirty="0">
                          <a:latin typeface="Garamond"/>
                          <a:ea typeface="Calibri"/>
                          <a:cs typeface="Times New Roman"/>
                        </a:rPr>
                        <a:t>og bybefolkningsvækst</a:t>
                      </a:r>
                      <a:endParaRPr lang="da-DK" sz="12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 dirty="0">
                          <a:latin typeface="Garamond"/>
                          <a:ea typeface="Calibri"/>
                          <a:cs typeface="Times New Roman"/>
                        </a:rPr>
                        <a:t>Ingen nye niveauer – relativt stabilt </a:t>
                      </a:r>
                      <a:r>
                        <a:rPr lang="da-DK" sz="1100" dirty="0" err="1">
                          <a:latin typeface="Garamond"/>
                          <a:ea typeface="Calibri"/>
                          <a:cs typeface="Times New Roman"/>
                        </a:rPr>
                        <a:t>bysystem</a:t>
                      </a:r>
                      <a:endParaRPr lang="da-DK" sz="12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 dirty="0" err="1">
                          <a:latin typeface="Garamond"/>
                          <a:ea typeface="Calibri"/>
                          <a:cs typeface="Times New Roman"/>
                        </a:rPr>
                        <a:t>Byvæksten</a:t>
                      </a:r>
                      <a:r>
                        <a:rPr lang="da-DK" sz="1100" dirty="0">
                          <a:latin typeface="Garamond"/>
                          <a:ea typeface="Calibri"/>
                          <a:cs typeface="Times New Roman"/>
                        </a:rPr>
                        <a:t> rykker op i hierarkiet.</a:t>
                      </a:r>
                      <a:endParaRPr lang="da-DK" sz="12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 dirty="0">
                          <a:latin typeface="Garamond"/>
                          <a:ea typeface="Calibri"/>
                          <a:cs typeface="Times New Roman"/>
                        </a:rPr>
                        <a:t>Fortsat højere vækst i Vestdanmark</a:t>
                      </a:r>
                      <a:endParaRPr lang="da-DK" sz="12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500188" y="3857625"/>
          <a:ext cx="6096000" cy="2120900"/>
        </p:xfrm>
        <a:graphic>
          <a:graphicData uri="http://schemas.openxmlformats.org/drawingml/2006/table">
            <a:tbl>
              <a:tblPr/>
              <a:tblGrid>
                <a:gridCol w="862841"/>
                <a:gridCol w="5233158"/>
              </a:tblGrid>
              <a:tr h="1892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latin typeface="Garamond"/>
                          <a:ea typeface="Calibri"/>
                          <a:cs typeface="Times New Roman"/>
                        </a:rPr>
                        <a:t>ERHVERVSUDVIKLINGEN</a:t>
                      </a:r>
                      <a:endParaRPr lang="da-DK" sz="12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946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1960-1981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Kraftig vækst i beskæftigelsen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Kraftig vækst i serviceerhvervene (den offentlige sektor)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Kraftig negativ vækst i industrierhvervene i byerne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Servicekoncentration mod de større byer (Hovedstaden/Østjylland)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Erhvervsforskydning mod de mindre byer og landdistrikterne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latin typeface="Garamond"/>
                          <a:ea typeface="Calibri"/>
                          <a:cs typeface="Times New Roman"/>
                        </a:rPr>
                        <a:t>1981-2001</a:t>
                      </a:r>
                      <a:endParaRPr lang="da-DK" sz="12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 dirty="0">
                          <a:latin typeface="Garamond"/>
                          <a:ea typeface="Calibri"/>
                          <a:cs typeface="Times New Roman"/>
                        </a:rPr>
                        <a:t>Beskæftigelsesudviklingen stagnerer</a:t>
                      </a:r>
                      <a:endParaRPr lang="da-DK" sz="12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 dirty="0">
                          <a:latin typeface="Garamond"/>
                          <a:ea typeface="Calibri"/>
                          <a:cs typeface="Times New Roman"/>
                        </a:rPr>
                        <a:t>Vækst i serviceerhvervene (den private servicesektor)</a:t>
                      </a:r>
                      <a:endParaRPr lang="da-DK" sz="12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 dirty="0">
                          <a:latin typeface="Garamond"/>
                          <a:ea typeface="Calibri"/>
                          <a:cs typeface="Times New Roman"/>
                        </a:rPr>
                        <a:t>Stagnation i industribeskæftigelsen i byerne</a:t>
                      </a:r>
                      <a:endParaRPr lang="da-DK" sz="12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 dirty="0">
                          <a:latin typeface="Garamond"/>
                          <a:ea typeface="Calibri"/>
                          <a:cs typeface="Times New Roman"/>
                        </a:rPr>
                        <a:t>Erhvervsforskydning mod de større byer (især efter 1990)</a:t>
                      </a:r>
                      <a:endParaRPr lang="da-DK" sz="12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aramond"/>
                        <a:buChar char="-"/>
                      </a:pPr>
                      <a:r>
                        <a:rPr lang="da-DK" sz="1100" dirty="0">
                          <a:latin typeface="Garamond"/>
                          <a:ea typeface="Calibri"/>
                          <a:cs typeface="Times New Roman"/>
                        </a:rPr>
                        <a:t>Servicekoncentration mod Hovedstaden</a:t>
                      </a:r>
                      <a:endParaRPr lang="da-DK" sz="12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5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smtClean="0"/>
              <a:t>Befolknings- og erhvervsmæssige aspekter</a:t>
            </a:r>
          </a:p>
        </p:txBody>
      </p:sp>
      <p:sp>
        <p:nvSpPr>
          <p:cNvPr id="14338" name="Pladsholder til indhold 2"/>
          <p:cNvSpPr>
            <a:spLocks noGrp="1"/>
          </p:cNvSpPr>
          <p:nvPr>
            <p:ph idx="1"/>
          </p:nvPr>
        </p:nvSpPr>
        <p:spPr>
          <a:xfrm>
            <a:off x="1785938" y="1571625"/>
            <a:ext cx="3971925" cy="4525963"/>
          </a:xfrm>
        </p:spPr>
        <p:txBody>
          <a:bodyPr/>
          <a:lstStyle/>
          <a:p>
            <a:r>
              <a:rPr lang="da-DK" sz="2800" smtClean="0"/>
              <a:t>Kilderne/statistikken</a:t>
            </a:r>
          </a:p>
          <a:p>
            <a:r>
              <a:rPr lang="da-DK" sz="2800" smtClean="0"/>
              <a:t>Undersøgelsen</a:t>
            </a:r>
          </a:p>
          <a:p>
            <a:r>
              <a:rPr lang="da-DK" sz="2800" smtClean="0"/>
              <a:t>Resultater</a:t>
            </a:r>
          </a:p>
          <a:p>
            <a:r>
              <a:rPr lang="da-DK" sz="2800" smtClean="0"/>
              <a:t>Baggrund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Grp="1"/>
          </p:cNvSpPr>
          <p:nvPr>
            <p:ph type="title" idx="4294967295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da-DK" sz="3200" b="1" smtClean="0"/>
              <a:t>Industribeskæftigelsens udvikling 1960-2001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643042" y="1785926"/>
          <a:ext cx="607223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smtClean="0"/>
              <a:t>Befolkningsudvikling 1960-2001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1357290" y="1285860"/>
          <a:ext cx="6286544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Tekstboks 5"/>
          <p:cNvSpPr txBox="1">
            <a:spLocks noChangeArrowheads="1"/>
          </p:cNvSpPr>
          <p:nvPr/>
        </p:nvSpPr>
        <p:spPr bwMode="auto">
          <a:xfrm>
            <a:off x="785813" y="5357813"/>
            <a:ext cx="7500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/>
              <a:t>Kilder: </a:t>
            </a:r>
          </a:p>
          <a:p>
            <a:r>
              <a:rPr lang="da-DK" sz="1400"/>
              <a:t>Christian Wichmann Matthiessen: </a:t>
            </a:r>
            <a:r>
              <a:rPr lang="da-DK" sz="1400" i="1"/>
              <a:t>’Danske byers vækst’</a:t>
            </a:r>
            <a:r>
              <a:rPr lang="da-DK" sz="1400"/>
              <a:t>, 1985 samt www.statistikbanken.dk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ctrTitle" idx="4294967295"/>
          </p:nvPr>
        </p:nvSpPr>
        <p:spPr>
          <a:xfrm>
            <a:off x="642938" y="0"/>
            <a:ext cx="7772400" cy="785813"/>
          </a:xfrm>
        </p:spPr>
        <p:txBody>
          <a:bodyPr/>
          <a:lstStyle/>
          <a:p>
            <a:pPr eaLnBrk="1" hangingPunct="1"/>
            <a:r>
              <a:rPr lang="da-DK" sz="3200" smtClean="0"/>
              <a:t>Overordnet erhvervsfordeling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a-DK" kern="1200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20574" name="Group 94"/>
          <p:cNvGraphicFramePr>
            <a:graphicFrameLocks noGrp="1"/>
          </p:cNvGraphicFramePr>
          <p:nvPr/>
        </p:nvGraphicFramePr>
        <p:xfrm>
          <a:off x="642938" y="785813"/>
          <a:ext cx="7858125" cy="5284787"/>
        </p:xfrm>
        <a:graphic>
          <a:graphicData uri="http://schemas.openxmlformats.org/drawingml/2006/table">
            <a:tbl>
              <a:tblPr/>
              <a:tblGrid>
                <a:gridCol w="1349375"/>
                <a:gridCol w="1230313"/>
                <a:gridCol w="1249362"/>
                <a:gridCol w="1123950"/>
                <a:gridCol w="1498600"/>
                <a:gridCol w="1406525"/>
              </a:tblGrid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1960-1965</a:t>
                      </a:r>
                      <a:endParaRPr kumimoji="0" lang="da-D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1970</a:t>
                      </a:r>
                      <a:endParaRPr kumimoji="0" lang="da-D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1976-1981</a:t>
                      </a:r>
                      <a:endParaRPr kumimoji="0" lang="da-D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1986-1991</a:t>
                      </a:r>
                      <a:endParaRPr kumimoji="0" lang="da-D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1996-2001</a:t>
                      </a:r>
                      <a:endParaRPr kumimoji="0" lang="da-DK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Landbrug, fiskeri m.m.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Landbrug, fiskeri m.m.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Landbrug, fiskeri m.m.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Landbrug, fiskeri m.m.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Landbrug, jagt, fiskeri m.m.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Landbrug, gartneri, skovbrug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Fiskeri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Fremstillingsvirksomhed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Minedrift, stenbrud m.m.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Fremstillingsvirksomhed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Off. værker, kloakvæsen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Minedrift, stenbrud o.l.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Fremstillingsvirksomhed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da-DK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Off</a:t>
                      </a: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 værker, kloakvæsen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Fremstillings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virksomhed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Råstofudvinding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Nærings og nydelsesm.industri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Tekstil, beklæd. og læderindustri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Træ og møbelindustri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Papir og grafisk industri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Kemisk industri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Sten, ler og glasindustri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Jern og metalværker og støberier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Jern og metalindustri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Anden og uoplyst industri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El, gas, varme og vandforsyning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Råstofudvinding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Føde, drikke, tobaksindustri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Tekstil og læderindustri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Træ, papir og grafisk industri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Kemisk industri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Sten, ler og glasindustri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Jern og metalindustri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Møbel og anden industri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Energi og vandforsyning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Bygge og anlægsvirk.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Bygge og anlægsvirksomhed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Bygge og anlægsvirksomhed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Bygge- og anlægsvirks.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Bygge og anlægsvirksomhed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Bygge og anlæg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Handel og omsætning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Handel og omsætning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Handel og omsætning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Engroshandel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Detailhandel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Finansieringsvirksom-hed og forretnings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service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Engroshandel og vareformidling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Detailhandel med dagligvarer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Detailhandel med tekstil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Detailhandel, andre udsalgsvarer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Bank og finansieringsvirksomhed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Forsikringsvirksomhed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Ejendomsadm og forretningsservice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Autohandel, service m.m.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Engroshandel undt. biler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Detailhandel og rep.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Finansiering og forsikring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Udlejning og ejendomsformidling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Forretningsservice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Transportvirksomhed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Transportvirksomhed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Transportvirksomhed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Transportvirksomhed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Transport, pakhus, oplagringsv.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Post, telegraf og telefon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Transport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Post og tele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Tjenesteydelser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Adm. og liberale erhverv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Anden servicevirksomhed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Tjenesteydelser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Restaurations- og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hotelvirksomhed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Reparation og anden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servicevirksomhed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Private tjenesteydelser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Offentlige ydelser m.m.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Restaurations og hotelvirksomhed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Undervisning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Sundhedsvæsen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Socialvæsen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Offentlige ydelser, adm. i øvrigt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Tjenesteydelser i øvrigt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Hoteller og restauranter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Foreninger, kultur og renovation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Offentlig adm.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Undervisning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Sundhedsvæsen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Sociale institutioner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Uoplyst erhverv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Uoplyst erhverv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Uoplyst erhverv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Uoplyst erhverv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Uoplyst erhverv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Uoplyst aktivitet</a:t>
                      </a:r>
                    </a:p>
                  </a:txBody>
                  <a:tcPr marL="46201" marR="462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76" name="Rectangle 1"/>
          <p:cNvSpPr>
            <a:spLocks noChangeArrowheads="1"/>
          </p:cNvSpPr>
          <p:nvPr/>
        </p:nvSpPr>
        <p:spPr bwMode="auto">
          <a:xfrm>
            <a:off x="1500188" y="6072188"/>
            <a:ext cx="62436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a-DK" sz="1200" b="1">
                <a:latin typeface="Garamond" pitchFamily="18" charset="0"/>
                <a:ea typeface="Calibri" pitchFamily="34" charset="0"/>
                <a:cs typeface="Times New Roman" pitchFamily="18" charset="0"/>
              </a:rPr>
              <a:t>Overordnet erhvervsfordeling udført efter Danmarks Statistiks erhvervsdefinitioner 1960-2001.</a:t>
            </a:r>
            <a:endParaRPr lang="da-DK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da-DK" sz="1000">
                <a:ea typeface="Calibri" pitchFamily="34" charset="0"/>
                <a:cs typeface="Times New Roman" pitchFamily="18" charset="0"/>
              </a:rPr>
              <a:t>(Kilde: Diverse årgange af Statistiks Tabelværk samt </a:t>
            </a:r>
            <a:r>
              <a:rPr lang="da-DK" sz="1000">
                <a:ea typeface="Calibri" pitchFamily="34" charset="0"/>
                <a:cs typeface="Times New Roman" pitchFamily="18" charset="0"/>
                <a:hlinkClick r:id="rId2"/>
              </a:rPr>
              <a:t>www.statistikbanken.dk</a:t>
            </a:r>
            <a:r>
              <a:rPr lang="da-DK" sz="1000">
                <a:ea typeface="Calibri" pitchFamily="34" charset="0"/>
                <a:cs typeface="Times New Roman" pitchFamily="18" charset="0"/>
              </a:rPr>
              <a:t>)</a:t>
            </a:r>
            <a:endParaRPr lang="da-DK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58175" cy="939800"/>
          </a:xfrm>
        </p:spPr>
        <p:txBody>
          <a:bodyPr/>
          <a:lstStyle/>
          <a:p>
            <a:pPr eaLnBrk="1" hangingPunct="1"/>
            <a:r>
              <a:rPr lang="da-DK" sz="3200" smtClean="0"/>
              <a:t>Erhvervsfordeling for industrielle erhverv</a:t>
            </a:r>
          </a:p>
        </p:txBody>
      </p:sp>
      <p:graphicFrame>
        <p:nvGraphicFramePr>
          <p:cNvPr id="21585" name="Group 81"/>
          <p:cNvGraphicFramePr>
            <a:graphicFrameLocks noGrp="1"/>
          </p:cNvGraphicFramePr>
          <p:nvPr/>
        </p:nvGraphicFramePr>
        <p:xfrm>
          <a:off x="835025" y="1360488"/>
          <a:ext cx="7475538" cy="3878262"/>
        </p:xfrm>
        <a:graphic>
          <a:graphicData uri="http://schemas.openxmlformats.org/drawingml/2006/table">
            <a:tbl>
              <a:tblPr/>
              <a:tblGrid>
                <a:gridCol w="2125663"/>
                <a:gridCol w="1531937"/>
                <a:gridCol w="758825"/>
                <a:gridCol w="1624013"/>
                <a:gridCol w="1435100"/>
              </a:tblGrid>
              <a:tr h="3048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Benyttet gruppering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1960-1970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1976-1981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1986-1991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1996-2001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Nærings- og nydelsesmiddelindustri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Næringsmiddelindustri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Drikkevareindustri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Tobaksindustri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Nærings og 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nydelsesmiddelindustri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Føde, drikke, tobaksindustri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Tekstil- og beklædningsindustri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Tekstilindustri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Beklædningsindustri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Garveri og lædervareindustri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Tekstil, beklæd. og læderindustri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Tekstil og læderindustri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Træ, møbel, grafisk og anden industri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Træ- og korkvareindustri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Fremstilling af møbler m.v.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Papir- og papirvareindustri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Grafisk industri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Anden fremstillingsvirksomhed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Fabrikation u.n.a.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Træ og møbelindustri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Papir og grafisk industri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Anden og uoplyst 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Træ, papir og grafisk industri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Møbel og anden industri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Kemisk 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Gummiindustri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Kemisk industri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Mineralolieindustri m.v.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Kemisk 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Kemisk 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Sten-, ler- og glasindustri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Sten-, ler-, glasindustri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Sten, ler og glasindustri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Sten, ler og glasindustri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Jern- og metalindustri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Jern- og stålværker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Metalvareindustri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Maskinfabrik og -værksted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Elektromekanisk industri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Transportmiddelindustri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Jern og metalværker og støberier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Jern og metalindustri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Jern og metalindustri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6" name="Rectangle 496"/>
          <p:cNvSpPr>
            <a:spLocks noChangeArrowheads="1"/>
          </p:cNvSpPr>
          <p:nvPr/>
        </p:nvSpPr>
        <p:spPr bwMode="auto">
          <a:xfrm>
            <a:off x="835025" y="5238750"/>
            <a:ext cx="45386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a-DK" sz="1100">
                <a:latin typeface="Calibri" pitchFamily="34" charset="0"/>
                <a:cs typeface="Times New Roman" pitchFamily="18" charset="0"/>
              </a:rPr>
              <a:t>(Kilde: Diverse årgange af Statistiks Tableværk samt </a:t>
            </a:r>
            <a:r>
              <a:rPr lang="da-DK" sz="1100">
                <a:latin typeface="Calibri" pitchFamily="34" charset="0"/>
                <a:cs typeface="Times New Roman" pitchFamily="18" charset="0"/>
                <a:hlinkClick r:id="rId2"/>
              </a:rPr>
              <a:t>www.statistikbanken.dk</a:t>
            </a:r>
            <a:r>
              <a:rPr lang="da-DK" sz="1100">
                <a:latin typeface="Calibri" pitchFamily="34" charset="0"/>
                <a:cs typeface="Times New Roman" pitchFamily="18" charset="0"/>
              </a:rPr>
              <a:t>)</a:t>
            </a:r>
            <a:endParaRPr lang="da-DK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da-DK" sz="3200" smtClean="0"/>
              <a:t>Erhvervsfordeling for handels- og serviceerhverv</a:t>
            </a:r>
          </a:p>
        </p:txBody>
      </p:sp>
      <p:graphicFrame>
        <p:nvGraphicFramePr>
          <p:cNvPr id="22618" name="Group 90"/>
          <p:cNvGraphicFramePr>
            <a:graphicFrameLocks noGrp="1"/>
          </p:cNvGraphicFramePr>
          <p:nvPr/>
        </p:nvGraphicFramePr>
        <p:xfrm>
          <a:off x="215900" y="1211263"/>
          <a:ext cx="8713788" cy="4175125"/>
        </p:xfrm>
        <a:graphic>
          <a:graphicData uri="http://schemas.openxmlformats.org/drawingml/2006/table">
            <a:tbl>
              <a:tblPr/>
              <a:tblGrid>
                <a:gridCol w="1598613"/>
                <a:gridCol w="1260475"/>
                <a:gridCol w="1349375"/>
                <a:gridCol w="1349375"/>
                <a:gridCol w="1530350"/>
                <a:gridCol w="1625600"/>
              </a:tblGrid>
              <a:tr h="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Handel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service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a-D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1960-1970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1976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1986-1991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1996-2001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Engroshandel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Engroshandel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Engroshandel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Engroshandel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Engroshandel og vareformidling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Autohandel, service m.m.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Engroshandel undt. biler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Detailhandel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Detailhandel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Detailhandel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Detailhandel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Detailhandel med dagligvarer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Detailhandel med tekstil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Detailhandel, andre 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udsalgsvarer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Detailhandel og reparation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Finansvirksomhed og 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forretningsservice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Pengeinstitut m.v.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Andre liberale erhverv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Finansieringsvirksomhed og 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forretningsservice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Finansieringsvirksomhed og 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forretningsservice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Bank og finansierings-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virksomhed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Forsikringsvirksomhed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Ejendomsadministration og 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forretningsservice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Finansiering og forsikring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Udlejning og ejendoms-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formidling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Forretningsservice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Transportvirksomhed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Transportvirksomhed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Transportvirksomhed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Transport, pakhus m.v.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Post, telegraf og telefon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Transport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Post og tele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Transport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Post og tele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Hotel, restauration og 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anden servicevirksomhed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Hotel, restauration m.v.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Anden servicevirksomhed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Rengøring m.v.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Restaurations- og 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 hotelvirksomhed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Reparation og anden 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servicevirksomhed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Private tjenesteydelser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Restaurations- og 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 hotelvirksomhed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Reparation og personlig 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service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Restaurations- og 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hotelvirksomhed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Tjenesteydelser i øvrigt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Hoteller og restauranter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Foreninger, kultur og renovation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Offentlig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service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Offentlig administration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Undervisning, kirke m.v.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Sundhedsvæsen m.v.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Staten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Kommuner, amter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Andre offentlige 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tjenesteydelser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Undervisning</a:t>
                      </a: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Sundhed og socialvæsen</a:t>
                      </a: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Tjenesteydelser i øvrigt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Undervisning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Sundhedsvæsen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Socialvæsen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Offentlige ydelser, 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administration i øvrigt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Offentlig administration</a:t>
                      </a: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Undervisning</a:t>
                      </a: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Sundhedsvæsen</a:t>
                      </a: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Sociale institutioner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8" name="Rectangle 299"/>
          <p:cNvSpPr>
            <a:spLocks noChangeArrowheads="1"/>
          </p:cNvSpPr>
          <p:nvPr/>
        </p:nvSpPr>
        <p:spPr bwMode="auto">
          <a:xfrm>
            <a:off x="215900" y="5386388"/>
            <a:ext cx="45386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a-DK" sz="1100">
                <a:latin typeface="Calibri" pitchFamily="34" charset="0"/>
                <a:cs typeface="Times New Roman" pitchFamily="18" charset="0"/>
              </a:rPr>
              <a:t>(Kilde: Diverse årgange af Statistiks Tabelværk samt </a:t>
            </a:r>
            <a:r>
              <a:rPr lang="da-DK" sz="1100">
                <a:latin typeface="Calibri" pitchFamily="34" charset="0"/>
                <a:cs typeface="Times New Roman" pitchFamily="18" charset="0"/>
                <a:hlinkClick r:id="rId2"/>
              </a:rPr>
              <a:t>www.statistikbanken.dk</a:t>
            </a:r>
            <a:r>
              <a:rPr lang="da-DK" sz="1100">
                <a:latin typeface="Calibri" pitchFamily="34" charset="0"/>
                <a:cs typeface="Times New Roman" pitchFamily="18" charset="0"/>
              </a:rPr>
              <a:t>)</a:t>
            </a:r>
            <a:endParaRPr lang="da-DK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1143000"/>
          </a:xfrm>
        </p:spPr>
        <p:txBody>
          <a:bodyPr/>
          <a:lstStyle/>
          <a:p>
            <a:r>
              <a:rPr lang="da-DK" sz="3200" smtClean="0"/>
              <a:t>Publiceret erhvervsfordelingsstatistik fra Danmarks Statistik 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142875" y="2500313"/>
          <a:ext cx="8786813" cy="1666875"/>
        </p:xfrm>
        <a:graphic>
          <a:graphicData uri="http://schemas.openxmlformats.org/drawingml/2006/table">
            <a:tbl>
              <a:tblPr/>
              <a:tblGrid>
                <a:gridCol w="1757375"/>
                <a:gridCol w="685805"/>
                <a:gridCol w="685805"/>
                <a:gridCol w="1543061"/>
                <a:gridCol w="685805"/>
                <a:gridCol w="685805"/>
                <a:gridCol w="685805"/>
                <a:gridCol w="685805"/>
                <a:gridCol w="685805"/>
                <a:gridCol w="685805"/>
              </a:tblGrid>
              <a:tr h="40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8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1960</a:t>
                      </a:r>
                      <a:endParaRPr lang="da-DK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1965</a:t>
                      </a:r>
                      <a:endParaRPr lang="da-DK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1970</a:t>
                      </a:r>
                      <a:endParaRPr lang="da-DK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1976</a:t>
                      </a:r>
                      <a:endParaRPr lang="da-DK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1981</a:t>
                      </a:r>
                      <a:endParaRPr lang="da-DK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1986</a:t>
                      </a:r>
                      <a:endParaRPr lang="da-DK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1991</a:t>
                      </a:r>
                      <a:endParaRPr lang="da-DK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1996</a:t>
                      </a:r>
                      <a:endParaRPr lang="da-DK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2001</a:t>
                      </a:r>
                      <a:endParaRPr lang="da-DK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Erhvervsdata til rådighed</a:t>
                      </a:r>
                      <a:endParaRPr lang="da-DK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KØBSTAD</a:t>
                      </a:r>
                      <a:endParaRPr lang="da-DK" sz="16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KØBSTAD/KOMMUNE</a:t>
                      </a:r>
                      <a:endParaRPr lang="da-DK" sz="16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KOMMUNE</a:t>
                      </a:r>
                      <a:endParaRPr lang="da-DK" sz="16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Anvendte erhvervsdata</a:t>
                      </a:r>
                      <a:endParaRPr lang="da-DK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KØBSTAD</a:t>
                      </a:r>
                      <a:endParaRPr lang="da-DK" sz="16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KØBSTAD/KOMMUNE</a:t>
                      </a:r>
                      <a:endParaRPr lang="da-DK" sz="13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KOMMUNE</a:t>
                      </a:r>
                      <a:endParaRPr lang="da-DK" sz="16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/>
          </p:cNvSpPr>
          <p:nvPr>
            <p:ph type="title" idx="4294967295"/>
          </p:nvPr>
        </p:nvSpPr>
        <p:spPr>
          <a:xfrm>
            <a:off x="714375" y="214313"/>
            <a:ext cx="7797800" cy="433387"/>
          </a:xfrm>
        </p:spPr>
        <p:txBody>
          <a:bodyPr/>
          <a:lstStyle/>
          <a:p>
            <a:pPr eaLnBrk="1" hangingPunct="1"/>
            <a:r>
              <a:rPr lang="da-DK" sz="2400" smtClean="0"/>
              <a:t>Rank-size diagram for de danske byer 1960, 1981 og 2001.</a:t>
            </a:r>
          </a:p>
        </p:txBody>
      </p:sp>
      <p:pic>
        <p:nvPicPr>
          <p:cNvPr id="21506" name="Billed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1000125"/>
            <a:ext cx="3452813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tema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Kontorte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ontortema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856</Words>
  <Application>Microsoft Office PowerPoint</Application>
  <PresentationFormat>Skærmshow (4:3)</PresentationFormat>
  <Paragraphs>315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Designskabeloner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Garamond</vt:lpstr>
      <vt:lpstr>Kontortema</vt:lpstr>
      <vt:lpstr>AFINDUSTRIALISERING OG BYUDVIKLING 1960-2000 - Af: Sebastian Fogh Nordentoft, Dansk Center for Byhistorie</vt:lpstr>
      <vt:lpstr>Befolknings- og erhvervsmæssige aspekter</vt:lpstr>
      <vt:lpstr>Industribeskæftigelsens udvikling 1960-2001</vt:lpstr>
      <vt:lpstr>Befolkningsudvikling 1960-2001</vt:lpstr>
      <vt:lpstr>Overordnet erhvervsfordeling</vt:lpstr>
      <vt:lpstr>Erhvervsfordeling for industrielle erhverv</vt:lpstr>
      <vt:lpstr>Erhvervsfordeling for handels- og serviceerhverv</vt:lpstr>
      <vt:lpstr>Publiceret erhvervsfordelingsstatistik fra Danmarks Statistik </vt:lpstr>
      <vt:lpstr>Rank-size diagram for de danske byer 1960, 1981 og 2001.</vt:lpstr>
      <vt:lpstr>Til venstre: Absolut befolkningsudvikling i de danske byer. Kurverne forbinder byer, der har den angivne rang ved folketællingerne 1960-1981. Til højre: Relativ udvikling i promille af bybefolkningen uden for Hovedstaden i byer med den angivne rang 1960-1981. </vt:lpstr>
      <vt:lpstr>Rank-size diagram for de danske byer 1960, 1981 og 2001.</vt:lpstr>
      <vt:lpstr>Til venstre: Absolut befolkningsudvikling i de danske byer. Kurverne forbinder byer, der har den angivne rang ved folketællingerne 1981-2001. Til højre: Relativ udvikling i promille af bybefolkningen uden for Hovedstaden i byer med den angivne rang 1981-2001.</vt:lpstr>
      <vt:lpstr>Industri- og servicebeskæftigelsens udvikling i de danske købstæder 1960-2001</vt:lpstr>
      <vt:lpstr>Overordnede udviklingstræk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Sebastian Fogh Nordentoft</dc:creator>
  <cp:lastModifiedBy>dcb</cp:lastModifiedBy>
  <cp:revision>40</cp:revision>
  <dcterms:created xsi:type="dcterms:W3CDTF">2009-09-17T08:23:55Z</dcterms:created>
  <dcterms:modified xsi:type="dcterms:W3CDTF">2010-01-22T07:45:56Z</dcterms:modified>
</cp:coreProperties>
</file>