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61" r:id="rId5"/>
    <p:sldId id="273" r:id="rId6"/>
    <p:sldId id="268" r:id="rId7"/>
    <p:sldId id="276" r:id="rId8"/>
    <p:sldId id="272" r:id="rId9"/>
    <p:sldId id="265" r:id="rId10"/>
    <p:sldId id="269" r:id="rId11"/>
    <p:sldId id="277" r:id="rId12"/>
    <p:sldId id="278" r:id="rId13"/>
    <p:sldId id="275" r:id="rId14"/>
  </p:sldIdLst>
  <p:sldSz cx="9144000" cy="6858000" type="screen4x3"/>
  <p:notesSz cx="6858000" cy="9144000"/>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A5D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1" autoAdjust="0"/>
    <p:restoredTop sz="94675" autoAdjust="0"/>
  </p:normalViewPr>
  <p:slideViewPr>
    <p:cSldViewPr>
      <p:cViewPr varScale="1">
        <p:scale>
          <a:sx n="75" d="100"/>
          <a:sy n="75" d="100"/>
        </p:scale>
        <p:origin x="-36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0C92F426-E5EA-4107-A95B-569F8EFCEC59}" type="slidenum">
              <a:rPr lang="da-DK"/>
              <a:pPr>
                <a:defRPr/>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3C80DA42-462F-4CC9-B8D2-3869614BC61C}" type="slidenum">
              <a:rPr lang="da-DK"/>
              <a:pPr>
                <a:defRPr/>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7137400" y="333375"/>
            <a:ext cx="1549400" cy="5792788"/>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2484438" y="333375"/>
            <a:ext cx="4500562" cy="5792788"/>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BB746C5B-1B44-4A69-8555-3AA06DC90A37}" type="slidenum">
              <a:rPr lang="da-DK"/>
              <a:pPr>
                <a:defRPr/>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2484438" y="333375"/>
            <a:ext cx="6202362" cy="5792788"/>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DB18FF14-EC8B-4B62-A19F-EC9AF153A0A2}" type="slidenum">
              <a:rPr lang="da-DK"/>
              <a:pPr>
                <a:defRPr/>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958629F4-28C9-4620-98B8-9C767F5C601A}" type="slidenum">
              <a:rPr lang="da-DK"/>
              <a:pPr>
                <a:defRPr/>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C6DC7A5B-47E0-4B67-86D2-DA7DB38F6B27}" type="slidenum">
              <a:rPr lang="da-DK"/>
              <a:pPr>
                <a:defRPr/>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2484438" y="1600200"/>
            <a:ext cx="30241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5661025" y="1600200"/>
            <a:ext cx="30257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8E2AC3AF-8591-45C1-A2EF-B563DC9DBB60}" type="slidenum">
              <a:rPr lang="da-DK"/>
              <a:pPr>
                <a:defRPr/>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p>
        </p:txBody>
      </p:sp>
      <p:sp>
        <p:nvSpPr>
          <p:cNvPr id="9" name="Rectangle 6"/>
          <p:cNvSpPr>
            <a:spLocks noGrp="1" noChangeArrowheads="1"/>
          </p:cNvSpPr>
          <p:nvPr>
            <p:ph type="sldNum" sz="quarter" idx="12"/>
          </p:nvPr>
        </p:nvSpPr>
        <p:spPr>
          <a:ln/>
        </p:spPr>
        <p:txBody>
          <a:bodyPr/>
          <a:lstStyle>
            <a:lvl1pPr>
              <a:defRPr/>
            </a:lvl1pPr>
          </a:lstStyle>
          <a:p>
            <a:pPr>
              <a:defRPr/>
            </a:pPr>
            <a:fld id="{117B818E-3383-41A1-AD4B-CE0514222F6E}" type="slidenum">
              <a:rPr lang="da-DK"/>
              <a:pPr>
                <a:defRPr/>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15C16E28-AF3B-4988-999A-FA23E97EE6B7}" type="slidenum">
              <a:rPr lang="da-DK"/>
              <a:pPr>
                <a:defRPr/>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p>
        </p:txBody>
      </p:sp>
      <p:sp>
        <p:nvSpPr>
          <p:cNvPr id="4" name="Rectangle 6"/>
          <p:cNvSpPr>
            <a:spLocks noGrp="1" noChangeArrowheads="1"/>
          </p:cNvSpPr>
          <p:nvPr>
            <p:ph type="sldNum" sz="quarter" idx="12"/>
          </p:nvPr>
        </p:nvSpPr>
        <p:spPr>
          <a:ln/>
        </p:spPr>
        <p:txBody>
          <a:bodyPr/>
          <a:lstStyle>
            <a:lvl1pPr>
              <a:defRPr/>
            </a:lvl1pPr>
          </a:lstStyle>
          <a:p>
            <a:pPr>
              <a:defRPr/>
            </a:pPr>
            <a:fld id="{26C606CB-F9DC-4209-9940-28491C48E3CE}" type="slidenum">
              <a:rPr lang="da-DK"/>
              <a:pPr>
                <a:defRPr/>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3582D415-FAFB-4E69-B3A6-AFD69035CF2C}" type="slidenum">
              <a:rPr lang="da-DK"/>
              <a:pPr>
                <a:defRPr/>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84B61C8F-9D38-49DC-8687-F981564D94C3}" type="slidenum">
              <a:rPr lang="da-DK"/>
              <a:pPr>
                <a:defRPr/>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84438" y="333375"/>
            <a:ext cx="61912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2484438" y="1600200"/>
            <a:ext cx="62023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da-D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da-D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42407ABC-81B8-48BA-9EDD-229CC9F7FD02}" type="slidenum">
              <a:rPr lang="da-DK"/>
              <a:pPr>
                <a:defRPr/>
              </a:pPr>
              <a:t>‹nr.›</a:t>
            </a:fld>
            <a:endParaRPr lang="da-DK"/>
          </a:p>
        </p:txBody>
      </p:sp>
      <p:pic>
        <p:nvPicPr>
          <p:cNvPr id="1031" name="Picture 9" descr="njmlogo_navn_ord"/>
          <p:cNvPicPr>
            <a:picLocks noChangeAspect="1" noChangeArrowheads="1"/>
          </p:cNvPicPr>
          <p:nvPr userDrawn="1"/>
        </p:nvPicPr>
        <p:blipFill>
          <a:blip r:embed="rId14"/>
          <a:srcRect/>
          <a:stretch>
            <a:fillRect/>
          </a:stretch>
        </p:blipFill>
        <p:spPr bwMode="auto">
          <a:xfrm>
            <a:off x="7380288" y="5957888"/>
            <a:ext cx="1476375" cy="784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Arial" pitchFamily="34" charset="0"/>
        </a:defRPr>
      </a:lvl6pPr>
      <a:lvl7pPr marL="914400" algn="l" rtl="0" fontAlgn="base">
        <a:spcBef>
          <a:spcPct val="0"/>
        </a:spcBef>
        <a:spcAft>
          <a:spcPct val="0"/>
        </a:spcAft>
        <a:defRPr sz="3600">
          <a:solidFill>
            <a:schemeClr val="tx2"/>
          </a:solidFill>
          <a:latin typeface="Arial" pitchFamily="34" charset="0"/>
        </a:defRPr>
      </a:lvl7pPr>
      <a:lvl8pPr marL="1371600" algn="l" rtl="0" fontAlgn="base">
        <a:spcBef>
          <a:spcPct val="0"/>
        </a:spcBef>
        <a:spcAft>
          <a:spcPct val="0"/>
        </a:spcAft>
        <a:defRPr sz="3600">
          <a:solidFill>
            <a:schemeClr val="tx2"/>
          </a:solidFill>
          <a:latin typeface="Arial" pitchFamily="34" charset="0"/>
        </a:defRPr>
      </a:lvl8pPr>
      <a:lvl9pPr marL="1828800" algn="l" rtl="0" fontAlgn="base">
        <a:spcBef>
          <a:spcPct val="0"/>
        </a:spcBef>
        <a:spcAft>
          <a:spcPct val="0"/>
        </a:spcAft>
        <a:defRPr sz="3600">
          <a:solidFill>
            <a:schemeClr val="tx2"/>
          </a:solidFill>
          <a:latin typeface="Arial" pitchFamily="34" charset="0"/>
        </a:defRPr>
      </a:lvl9pPr>
    </p:titleStyle>
    <p:bodyStyle>
      <a:lvl1pPr marL="342900" indent="-342900" algn="l" rtl="0" eaLnBrk="0" fontAlgn="base" hangingPunct="0">
        <a:spcBef>
          <a:spcPct val="20000"/>
        </a:spcBef>
        <a:spcAft>
          <a:spcPct val="0"/>
        </a:spcAft>
        <a:buClr>
          <a:srgbClr val="42A5D5"/>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42A5D5"/>
        </a:buClr>
        <a:buChar char="•"/>
        <a:defRPr sz="2000">
          <a:solidFill>
            <a:schemeClr val="tx1"/>
          </a:solidFill>
          <a:latin typeface="+mn-lt"/>
        </a:defRPr>
      </a:lvl2pPr>
      <a:lvl3pPr marL="1143000" indent="-228600" algn="l" rtl="0" eaLnBrk="0" fontAlgn="base" hangingPunct="0">
        <a:spcBef>
          <a:spcPct val="20000"/>
        </a:spcBef>
        <a:spcAft>
          <a:spcPct val="0"/>
        </a:spcAft>
        <a:buClr>
          <a:srgbClr val="42A5D5"/>
        </a:buClr>
        <a:buChar char="•"/>
        <a:defRPr>
          <a:solidFill>
            <a:schemeClr val="tx1"/>
          </a:solidFill>
          <a:latin typeface="+mn-lt"/>
        </a:defRPr>
      </a:lvl3pPr>
      <a:lvl4pPr marL="1600200" indent="-228600" algn="l" rtl="0" eaLnBrk="0" fontAlgn="base" hangingPunct="0">
        <a:spcBef>
          <a:spcPct val="20000"/>
        </a:spcBef>
        <a:spcAft>
          <a:spcPct val="0"/>
        </a:spcAft>
        <a:buClr>
          <a:srgbClr val="42A5D5"/>
        </a:buClr>
        <a:buChar char="•"/>
        <a:defRPr sz="1400">
          <a:solidFill>
            <a:schemeClr val="tx1"/>
          </a:solidFill>
          <a:latin typeface="+mn-lt"/>
        </a:defRPr>
      </a:lvl4pPr>
      <a:lvl5pPr marL="2057400" indent="-228600" algn="l" rtl="0" eaLnBrk="0" fontAlgn="base" hangingPunct="0">
        <a:spcBef>
          <a:spcPct val="20000"/>
        </a:spcBef>
        <a:spcAft>
          <a:spcPct val="0"/>
        </a:spcAft>
        <a:buClr>
          <a:srgbClr val="42A5D5"/>
        </a:buClr>
        <a:buChar char="•"/>
        <a:defRPr sz="1000">
          <a:solidFill>
            <a:schemeClr val="tx1"/>
          </a:solidFill>
          <a:latin typeface="+mn-lt"/>
        </a:defRPr>
      </a:lvl5pPr>
      <a:lvl6pPr marL="2514600" indent="-228600" algn="l" rtl="0" fontAlgn="base">
        <a:spcBef>
          <a:spcPct val="20000"/>
        </a:spcBef>
        <a:spcAft>
          <a:spcPct val="0"/>
        </a:spcAft>
        <a:buClr>
          <a:srgbClr val="42A5D5"/>
        </a:buClr>
        <a:buChar char="•"/>
        <a:defRPr sz="1000">
          <a:solidFill>
            <a:schemeClr val="tx1"/>
          </a:solidFill>
          <a:latin typeface="+mn-lt"/>
        </a:defRPr>
      </a:lvl6pPr>
      <a:lvl7pPr marL="2971800" indent="-228600" algn="l" rtl="0" fontAlgn="base">
        <a:spcBef>
          <a:spcPct val="20000"/>
        </a:spcBef>
        <a:spcAft>
          <a:spcPct val="0"/>
        </a:spcAft>
        <a:buClr>
          <a:srgbClr val="42A5D5"/>
        </a:buClr>
        <a:buChar char="•"/>
        <a:defRPr sz="1000">
          <a:solidFill>
            <a:schemeClr val="tx1"/>
          </a:solidFill>
          <a:latin typeface="+mn-lt"/>
        </a:defRPr>
      </a:lvl7pPr>
      <a:lvl8pPr marL="3429000" indent="-228600" algn="l" rtl="0" fontAlgn="base">
        <a:spcBef>
          <a:spcPct val="20000"/>
        </a:spcBef>
        <a:spcAft>
          <a:spcPct val="0"/>
        </a:spcAft>
        <a:buClr>
          <a:srgbClr val="42A5D5"/>
        </a:buClr>
        <a:buChar char="•"/>
        <a:defRPr sz="1000">
          <a:solidFill>
            <a:schemeClr val="tx1"/>
          </a:solidFill>
          <a:latin typeface="+mn-lt"/>
        </a:defRPr>
      </a:lvl8pPr>
      <a:lvl9pPr marL="3886200" indent="-228600" algn="l" rtl="0" fontAlgn="base">
        <a:spcBef>
          <a:spcPct val="20000"/>
        </a:spcBef>
        <a:spcAft>
          <a:spcPct val="0"/>
        </a:spcAft>
        <a:buClr>
          <a:srgbClr val="42A5D5"/>
        </a:buClr>
        <a:buChar char="•"/>
        <a:defRPr sz="1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www.nordjylland.dk/livsstil/forside.aspx?ctrl=138&amp;data=173;2942762;3;5;344997"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1" descr="Lindholm_1944"/>
          <p:cNvPicPr>
            <a:picLocks noChangeAspect="1" noChangeArrowheads="1"/>
          </p:cNvPicPr>
          <p:nvPr/>
        </p:nvPicPr>
        <p:blipFill>
          <a:blip r:embed="rId2"/>
          <a:srcRect/>
          <a:stretch>
            <a:fillRect/>
          </a:stretch>
        </p:blipFill>
        <p:spPr bwMode="auto">
          <a:xfrm>
            <a:off x="142875" y="1643063"/>
            <a:ext cx="3714750" cy="2035175"/>
          </a:xfrm>
          <a:prstGeom prst="rect">
            <a:avLst/>
          </a:prstGeom>
          <a:noFill/>
          <a:ln w="9525">
            <a:noFill/>
            <a:miter lim="800000"/>
            <a:headEnd/>
            <a:tailEnd/>
          </a:ln>
        </p:spPr>
      </p:pic>
      <p:pic>
        <p:nvPicPr>
          <p:cNvPr id="14338" name="Picture 12" descr="Lindholm_1999"/>
          <p:cNvPicPr>
            <a:picLocks noChangeAspect="1" noChangeArrowheads="1"/>
          </p:cNvPicPr>
          <p:nvPr/>
        </p:nvPicPr>
        <p:blipFill>
          <a:blip r:embed="rId3"/>
          <a:srcRect/>
          <a:stretch>
            <a:fillRect/>
          </a:stretch>
        </p:blipFill>
        <p:spPr bwMode="auto">
          <a:xfrm>
            <a:off x="1071563" y="4214813"/>
            <a:ext cx="3786187" cy="2074862"/>
          </a:xfrm>
          <a:prstGeom prst="rect">
            <a:avLst/>
          </a:prstGeom>
          <a:noFill/>
          <a:ln w="9525">
            <a:noFill/>
            <a:miter lim="800000"/>
            <a:headEnd/>
            <a:tailEnd/>
          </a:ln>
        </p:spPr>
      </p:pic>
      <p:sp>
        <p:nvSpPr>
          <p:cNvPr id="14339" name="Rectangle 13"/>
          <p:cNvSpPr>
            <a:spLocks noChangeArrowheads="1"/>
          </p:cNvSpPr>
          <p:nvPr/>
        </p:nvSpPr>
        <p:spPr bwMode="auto">
          <a:xfrm>
            <a:off x="285750" y="214313"/>
            <a:ext cx="6715125" cy="1295400"/>
          </a:xfrm>
          <a:prstGeom prst="rect">
            <a:avLst/>
          </a:prstGeom>
          <a:noFill/>
          <a:ln w="9525">
            <a:noFill/>
            <a:miter lim="800000"/>
            <a:headEnd/>
            <a:tailEnd/>
          </a:ln>
        </p:spPr>
        <p:txBody>
          <a:bodyPr anchor="ctr"/>
          <a:lstStyle/>
          <a:p>
            <a:r>
              <a:rPr lang="da-DK">
                <a:solidFill>
                  <a:schemeClr val="tx2"/>
                </a:solidFill>
              </a:rPr>
              <a:t>Velfærdsstatens industrilandskab</a:t>
            </a:r>
          </a:p>
          <a:p>
            <a:pPr>
              <a:buFontTx/>
              <a:buChar char="-"/>
            </a:pPr>
            <a:r>
              <a:rPr lang="da-DK">
                <a:solidFill>
                  <a:schemeClr val="tx2"/>
                </a:solidFill>
              </a:rPr>
              <a:t>Om efterkrigstidens industrikvarterer i Nordjylland 1945-1990</a:t>
            </a:r>
          </a:p>
          <a:p>
            <a:r>
              <a:rPr lang="da-DK" sz="1400">
                <a:solidFill>
                  <a:schemeClr val="tx2"/>
                </a:solidFill>
              </a:rPr>
              <a:t>Af Morten Pedersen, Museumsinspektør, Nordjyllands Museum</a:t>
            </a:r>
          </a:p>
        </p:txBody>
      </p:sp>
      <p:sp>
        <p:nvSpPr>
          <p:cNvPr id="14340" name="Text Box 14"/>
          <p:cNvSpPr txBox="1">
            <a:spLocks noChangeArrowheads="1"/>
          </p:cNvSpPr>
          <p:nvPr/>
        </p:nvSpPr>
        <p:spPr bwMode="auto">
          <a:xfrm>
            <a:off x="214313" y="3143250"/>
            <a:ext cx="1619250" cy="457200"/>
          </a:xfrm>
          <a:prstGeom prst="rect">
            <a:avLst/>
          </a:prstGeom>
          <a:noFill/>
          <a:ln w="9525">
            <a:noFill/>
            <a:miter lim="800000"/>
            <a:headEnd/>
            <a:tailEnd/>
          </a:ln>
        </p:spPr>
        <p:txBody>
          <a:bodyPr>
            <a:spAutoFit/>
          </a:bodyPr>
          <a:lstStyle/>
          <a:p>
            <a:pPr eaLnBrk="0" hangingPunct="0">
              <a:spcBef>
                <a:spcPct val="50000"/>
              </a:spcBef>
            </a:pPr>
            <a:r>
              <a:rPr lang="da-DK" sz="1200" i="1">
                <a:ea typeface="ＭＳ Ｐゴシック"/>
                <a:cs typeface="ＭＳ Ｐゴシック"/>
              </a:rPr>
              <a:t>Lindholm, Aalborg 1944 &amp; 1999</a:t>
            </a:r>
          </a:p>
        </p:txBody>
      </p:sp>
      <p:pic>
        <p:nvPicPr>
          <p:cNvPr id="14341" name="Picture 1" descr="G:\Aalborg Historiske Museum\Morten Pedersen\Industrikvarterer\23.09.05 008.jpg"/>
          <p:cNvPicPr>
            <a:picLocks noChangeAspect="1" noChangeArrowheads="1"/>
          </p:cNvPicPr>
          <p:nvPr/>
        </p:nvPicPr>
        <p:blipFill>
          <a:blip r:embed="rId4"/>
          <a:srcRect/>
          <a:stretch>
            <a:fillRect/>
          </a:stretch>
        </p:blipFill>
        <p:spPr bwMode="auto">
          <a:xfrm>
            <a:off x="5214938" y="1428750"/>
            <a:ext cx="3000375" cy="450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611188" y="333375"/>
            <a:ext cx="4681537" cy="366713"/>
          </a:xfrm>
          <a:prstGeom prst="rect">
            <a:avLst/>
          </a:prstGeom>
          <a:noFill/>
          <a:ln w="9525">
            <a:noFill/>
            <a:miter lim="800000"/>
            <a:headEnd/>
            <a:tailEnd/>
          </a:ln>
        </p:spPr>
        <p:txBody>
          <a:bodyPr>
            <a:spAutoFit/>
          </a:bodyPr>
          <a:lstStyle/>
          <a:p>
            <a:pPr>
              <a:spcBef>
                <a:spcPct val="50000"/>
              </a:spcBef>
            </a:pPr>
            <a:endParaRPr lang="da-DK"/>
          </a:p>
        </p:txBody>
      </p:sp>
      <p:sp>
        <p:nvSpPr>
          <p:cNvPr id="23554" name="Text Box 3"/>
          <p:cNvSpPr txBox="1">
            <a:spLocks noChangeArrowheads="1"/>
          </p:cNvSpPr>
          <p:nvPr/>
        </p:nvSpPr>
        <p:spPr bwMode="auto">
          <a:xfrm>
            <a:off x="285750" y="142875"/>
            <a:ext cx="3384550" cy="307975"/>
          </a:xfrm>
          <a:prstGeom prst="rect">
            <a:avLst/>
          </a:prstGeom>
          <a:noFill/>
          <a:ln w="9525">
            <a:noFill/>
            <a:miter lim="800000"/>
            <a:headEnd/>
            <a:tailEnd/>
          </a:ln>
        </p:spPr>
        <p:txBody>
          <a:bodyPr>
            <a:spAutoFit/>
          </a:bodyPr>
          <a:lstStyle/>
          <a:p>
            <a:pPr>
              <a:spcBef>
                <a:spcPct val="50000"/>
              </a:spcBef>
            </a:pPr>
            <a:r>
              <a:rPr lang="da-DK" sz="1400"/>
              <a:t>I industrikvarteret 1970-1990</a:t>
            </a:r>
          </a:p>
        </p:txBody>
      </p:sp>
      <p:sp>
        <p:nvSpPr>
          <p:cNvPr id="23555" name="Text Box 63"/>
          <p:cNvSpPr txBox="1">
            <a:spLocks noChangeArrowheads="1"/>
          </p:cNvSpPr>
          <p:nvPr/>
        </p:nvSpPr>
        <p:spPr bwMode="auto">
          <a:xfrm>
            <a:off x="214313" y="500063"/>
            <a:ext cx="4751387" cy="1631950"/>
          </a:xfrm>
          <a:prstGeom prst="rect">
            <a:avLst/>
          </a:prstGeom>
          <a:noFill/>
          <a:ln w="9525">
            <a:noFill/>
            <a:miter lim="800000"/>
            <a:headEnd/>
            <a:tailEnd/>
          </a:ln>
        </p:spPr>
        <p:txBody>
          <a:bodyPr>
            <a:spAutoFit/>
          </a:bodyPr>
          <a:lstStyle/>
          <a:p>
            <a:pPr>
              <a:spcBef>
                <a:spcPct val="50000"/>
              </a:spcBef>
            </a:pPr>
            <a:r>
              <a:rPr lang="da-DK" sz="1000" b="1"/>
              <a:t>Byplanvedtægter (1970-1977) og lokalplaner (1977-1990)</a:t>
            </a:r>
            <a:r>
              <a:rPr lang="da-DK" sz="1000"/>
              <a:t>:</a:t>
            </a:r>
          </a:p>
          <a:p>
            <a:pPr>
              <a:spcBef>
                <a:spcPct val="50000"/>
              </a:spcBef>
              <a:buFontTx/>
              <a:buChar char="•"/>
            </a:pPr>
            <a:r>
              <a:rPr lang="da-DK" sz="1000"/>
              <a:t> Planområder med flere funktioner, bl.a. industrikvarterer</a:t>
            </a:r>
          </a:p>
          <a:p>
            <a:pPr>
              <a:spcBef>
                <a:spcPct val="50000"/>
              </a:spcBef>
              <a:buFontTx/>
              <a:buChar char="•"/>
            </a:pPr>
            <a:r>
              <a:rPr lang="da-DK" sz="1000"/>
              <a:t> Øget fokus på interne opdelinger (grønne bælter)</a:t>
            </a:r>
          </a:p>
          <a:p>
            <a:pPr>
              <a:spcBef>
                <a:spcPct val="50000"/>
              </a:spcBef>
              <a:buFontTx/>
              <a:buChar char="•"/>
            </a:pPr>
            <a:r>
              <a:rPr lang="da-DK" sz="1000"/>
              <a:t> Byggefelter på matriklerne</a:t>
            </a:r>
          </a:p>
          <a:p>
            <a:pPr>
              <a:spcBef>
                <a:spcPct val="50000"/>
              </a:spcBef>
              <a:buFontTx/>
              <a:buChar char="•"/>
            </a:pPr>
            <a:r>
              <a:rPr lang="da-DK" sz="1000"/>
              <a:t> Maksimale bygningshøjder (8 m.) </a:t>
            </a:r>
          </a:p>
          <a:p>
            <a:pPr>
              <a:spcBef>
                <a:spcPct val="50000"/>
              </a:spcBef>
              <a:buFontTx/>
              <a:buChar char="•"/>
            </a:pPr>
            <a:r>
              <a:rPr lang="da-DK" sz="1000"/>
              <a:t> Maks. antal etager (1-1,5)</a:t>
            </a:r>
          </a:p>
          <a:p>
            <a:pPr>
              <a:spcBef>
                <a:spcPct val="50000"/>
              </a:spcBef>
              <a:buFontTx/>
              <a:buChar char="•"/>
            </a:pPr>
            <a:r>
              <a:rPr lang="da-DK" sz="1000"/>
              <a:t> Zoning</a:t>
            </a:r>
          </a:p>
        </p:txBody>
      </p:sp>
      <p:sp>
        <p:nvSpPr>
          <p:cNvPr id="8" name="Text Box 115"/>
          <p:cNvSpPr txBox="1">
            <a:spLocks noChangeArrowheads="1"/>
          </p:cNvSpPr>
          <p:nvPr/>
        </p:nvSpPr>
        <p:spPr bwMode="auto">
          <a:xfrm>
            <a:off x="142875" y="2286000"/>
            <a:ext cx="4103688" cy="708025"/>
          </a:xfrm>
          <a:prstGeom prst="rect">
            <a:avLst/>
          </a:prstGeom>
          <a:noFill/>
          <a:ln w="9525">
            <a:noFill/>
            <a:miter lim="800000"/>
            <a:headEnd/>
            <a:tailEnd/>
          </a:ln>
        </p:spPr>
        <p:txBody>
          <a:bodyPr>
            <a:spAutoFit/>
          </a:bodyPr>
          <a:lstStyle/>
          <a:p>
            <a:pPr>
              <a:spcBef>
                <a:spcPct val="50000"/>
              </a:spcBef>
            </a:pPr>
            <a:r>
              <a:rPr lang="da-DK" sz="1000" b="1"/>
              <a:t>BBR 1970-1990 (kode 220: bygninger til industriel produktion)</a:t>
            </a:r>
            <a:r>
              <a:rPr lang="da-DK" sz="1000"/>
              <a:t>:</a:t>
            </a:r>
          </a:p>
          <a:p>
            <a:pPr>
              <a:spcBef>
                <a:spcPct val="50000"/>
              </a:spcBef>
              <a:buFontTx/>
              <a:buChar char="-"/>
            </a:pPr>
            <a:r>
              <a:rPr lang="da-DK" sz="1000"/>
              <a:t>90% én-etagesbygninger</a:t>
            </a:r>
          </a:p>
          <a:p>
            <a:pPr>
              <a:spcBef>
                <a:spcPct val="50000"/>
              </a:spcBef>
              <a:buFontTx/>
              <a:buChar char="-"/>
            </a:pPr>
            <a:r>
              <a:rPr lang="da-DK" sz="1000"/>
              <a:t> Gennemsnitlige arealer 1000-1100 m</a:t>
            </a:r>
            <a:r>
              <a:rPr lang="da-DK" sz="1000" baseline="30000"/>
              <a:t>2</a:t>
            </a:r>
          </a:p>
        </p:txBody>
      </p:sp>
      <p:pic>
        <p:nvPicPr>
          <p:cNvPr id="1026" name="Picture 2" descr="U:\Lise Schrøder\Zoning_flødalen05 copy.jpg"/>
          <p:cNvPicPr>
            <a:picLocks noChangeAspect="1" noChangeArrowheads="1"/>
          </p:cNvPicPr>
          <p:nvPr/>
        </p:nvPicPr>
        <p:blipFill>
          <a:blip r:embed="rId2"/>
          <a:srcRect/>
          <a:stretch>
            <a:fillRect/>
          </a:stretch>
        </p:blipFill>
        <p:spPr bwMode="auto">
          <a:xfrm>
            <a:off x="6072188" y="1000125"/>
            <a:ext cx="2470150" cy="2643188"/>
          </a:xfrm>
          <a:prstGeom prst="rect">
            <a:avLst/>
          </a:prstGeom>
          <a:noFill/>
          <a:ln w="9525">
            <a:noFill/>
            <a:miter lim="800000"/>
            <a:headEnd/>
            <a:tailEnd/>
          </a:ln>
        </p:spPr>
      </p:pic>
      <p:sp>
        <p:nvSpPr>
          <p:cNvPr id="9" name="Tekstboks 8"/>
          <p:cNvSpPr txBox="1">
            <a:spLocks noChangeArrowheads="1"/>
          </p:cNvSpPr>
          <p:nvPr/>
        </p:nvSpPr>
        <p:spPr bwMode="auto">
          <a:xfrm>
            <a:off x="6072188" y="142875"/>
            <a:ext cx="2357437" cy="923925"/>
          </a:xfrm>
          <a:prstGeom prst="rect">
            <a:avLst/>
          </a:prstGeom>
          <a:noFill/>
          <a:ln w="9525">
            <a:noFill/>
            <a:miter lim="800000"/>
            <a:headEnd/>
            <a:tailEnd/>
          </a:ln>
        </p:spPr>
        <p:txBody>
          <a:bodyPr>
            <a:spAutoFit/>
          </a:bodyPr>
          <a:lstStyle/>
          <a:p>
            <a:r>
              <a:rPr lang="da-DK" sz="1200"/>
              <a:t>Lokalplan Flødalen 1990:</a:t>
            </a:r>
          </a:p>
          <a:p>
            <a:r>
              <a:rPr lang="da-DK" sz="1000"/>
              <a:t>”…</a:t>
            </a:r>
            <a:r>
              <a:rPr lang="da-DK" sz="1000" i="1"/>
              <a:t> virksomheder i stigende grad ’sælger’ sig på image, udseende, beliggenhed”</a:t>
            </a:r>
            <a:endParaRPr lang="da-DK" sz="1000"/>
          </a:p>
          <a:p>
            <a:endParaRPr lang="da-DK" sz="1200"/>
          </a:p>
        </p:txBody>
      </p:sp>
      <p:graphicFrame>
        <p:nvGraphicFramePr>
          <p:cNvPr id="12" name="Tabel 11"/>
          <p:cNvGraphicFramePr>
            <a:graphicFrameLocks noGrp="1"/>
          </p:cNvGraphicFramePr>
          <p:nvPr/>
        </p:nvGraphicFramePr>
        <p:xfrm>
          <a:off x="142875" y="4929188"/>
          <a:ext cx="5143500" cy="1316037"/>
        </p:xfrm>
        <a:graphic>
          <a:graphicData uri="http://schemas.openxmlformats.org/drawingml/2006/table">
            <a:tbl>
              <a:tblPr/>
              <a:tblGrid>
                <a:gridCol w="1714326"/>
                <a:gridCol w="1714326"/>
                <a:gridCol w="1714884"/>
              </a:tblGrid>
              <a:tr h="0">
                <a:tc>
                  <a:txBody>
                    <a:bodyPr/>
                    <a:lstStyle/>
                    <a:p>
                      <a:pPr hangingPunct="0">
                        <a:lnSpc>
                          <a:spcPct val="120000"/>
                        </a:lnSpc>
                        <a:spcAft>
                          <a:spcPts val="0"/>
                        </a:spcAft>
                      </a:pPr>
                      <a:r>
                        <a:rPr lang="da-DK" sz="900" dirty="0">
                          <a:latin typeface="Times New Roman"/>
                          <a:ea typeface="Times New Roman"/>
                        </a:rPr>
                        <a:t>TAGDÆKNING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1970erne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1980erne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ct val="120000"/>
                        </a:lnSpc>
                        <a:spcAft>
                          <a:spcPts val="0"/>
                        </a:spcAft>
                      </a:pPr>
                      <a:r>
                        <a:rPr lang="da-DK" sz="900">
                          <a:latin typeface="Times New Roman"/>
                          <a:ea typeface="Times New Roman"/>
                        </a:rPr>
                        <a:t>Andet materiale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ct val="120000"/>
                        </a:lnSpc>
                        <a:spcAft>
                          <a:spcPts val="0"/>
                        </a:spcAft>
                      </a:pPr>
                      <a:r>
                        <a:rPr lang="da-DK" sz="900" dirty="0">
                          <a:latin typeface="Times New Roman"/>
                          <a:ea typeface="Times New Roman"/>
                        </a:rPr>
                        <a:t>Built-up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hangingPunct="0">
                        <a:lnSpc>
                          <a:spcPct val="120000"/>
                        </a:lnSpc>
                        <a:spcAft>
                          <a:spcPts val="0"/>
                        </a:spcAft>
                      </a:pPr>
                      <a:r>
                        <a:rPr lang="da-DK" sz="900" dirty="0">
                          <a:latin typeface="Times New Roman"/>
                          <a:ea typeface="Times New Roman"/>
                        </a:rPr>
                        <a:t>20 %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hangingPunct="0">
                        <a:lnSpc>
                          <a:spcPct val="120000"/>
                        </a:lnSpc>
                        <a:spcAft>
                          <a:spcPts val="0"/>
                        </a:spcAft>
                      </a:pPr>
                      <a:r>
                        <a:rPr lang="da-DK" sz="900" dirty="0">
                          <a:latin typeface="Times New Roman"/>
                          <a:ea typeface="Times New Roman"/>
                        </a:rPr>
                        <a:t>12 %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0">
                <a:tc>
                  <a:txBody>
                    <a:bodyPr/>
                    <a:lstStyle/>
                    <a:p>
                      <a:pPr hangingPunct="0">
                        <a:lnSpc>
                          <a:spcPct val="120000"/>
                        </a:lnSpc>
                        <a:spcAft>
                          <a:spcPts val="0"/>
                        </a:spcAft>
                      </a:pPr>
                      <a:r>
                        <a:rPr lang="da-DK" sz="900">
                          <a:latin typeface="Times New Roman"/>
                          <a:ea typeface="Times New Roman"/>
                        </a:rPr>
                        <a:t>Cementsten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endParaRPr lang="da-DK" sz="9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ct val="120000"/>
                        </a:lnSpc>
                        <a:spcAft>
                          <a:spcPts val="0"/>
                        </a:spcAft>
                      </a:pPr>
                      <a:r>
                        <a:rPr lang="da-DK" sz="900">
                          <a:latin typeface="Times New Roman"/>
                          <a:ea typeface="Times New Roman"/>
                        </a:rPr>
                        <a:t>Fibercement, herunder asbest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42 %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40 %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ct val="120000"/>
                        </a:lnSpc>
                        <a:spcAft>
                          <a:spcPts val="0"/>
                        </a:spcAft>
                      </a:pPr>
                      <a:r>
                        <a:rPr lang="da-DK" sz="900">
                          <a:latin typeface="Times New Roman"/>
                          <a:ea typeface="Times New Roman"/>
                        </a:rPr>
                        <a:t>Metalplader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hangingPunct="0">
                        <a:lnSpc>
                          <a:spcPct val="120000"/>
                        </a:lnSpc>
                        <a:spcAft>
                          <a:spcPts val="0"/>
                        </a:spcAft>
                      </a:pPr>
                      <a:r>
                        <a:rPr lang="da-DK" sz="900">
                          <a:latin typeface="Times New Roman"/>
                          <a:ea typeface="Times New Roman"/>
                        </a:rPr>
                        <a:t>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hangingPunct="0">
                        <a:lnSpc>
                          <a:spcPct val="120000"/>
                        </a:lnSpc>
                        <a:spcAft>
                          <a:spcPts val="0"/>
                        </a:spcAft>
                      </a:pPr>
                      <a:r>
                        <a:rPr lang="da-DK" sz="900" dirty="0">
                          <a:latin typeface="Times New Roman"/>
                          <a:ea typeface="Times New Roman"/>
                        </a:rPr>
                        <a:t>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0">
                <a:tc>
                  <a:txBody>
                    <a:bodyPr/>
                    <a:lstStyle/>
                    <a:p>
                      <a:pPr hangingPunct="0">
                        <a:lnSpc>
                          <a:spcPct val="120000"/>
                        </a:lnSpc>
                        <a:spcAft>
                          <a:spcPts val="0"/>
                        </a:spcAft>
                      </a:pPr>
                      <a:r>
                        <a:rPr lang="da-DK" sz="900" dirty="0">
                          <a:latin typeface="Times New Roman"/>
                          <a:ea typeface="Times New Roman"/>
                        </a:rPr>
                        <a:t>Tagpap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hangingPunct="0">
                        <a:lnSpc>
                          <a:spcPct val="120000"/>
                        </a:lnSpc>
                        <a:spcAft>
                          <a:spcPts val="0"/>
                        </a:spcAft>
                      </a:pPr>
                      <a:r>
                        <a:rPr lang="da-DK" sz="900" dirty="0">
                          <a:latin typeface="Times New Roman"/>
                          <a:ea typeface="Times New Roman"/>
                        </a:rPr>
                        <a:t>25 %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hangingPunct="0">
                        <a:lnSpc>
                          <a:spcPct val="120000"/>
                        </a:lnSpc>
                        <a:spcAft>
                          <a:spcPts val="0"/>
                        </a:spcAft>
                      </a:pPr>
                      <a:r>
                        <a:rPr lang="da-DK" sz="900">
                          <a:latin typeface="Times New Roman"/>
                          <a:ea typeface="Times New Roman"/>
                        </a:rPr>
                        <a:t>26 %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0">
                <a:tc>
                  <a:txBody>
                    <a:bodyPr/>
                    <a:lstStyle/>
                    <a:p>
                      <a:pPr hangingPunct="0">
                        <a:lnSpc>
                          <a:spcPct val="120000"/>
                        </a:lnSpc>
                        <a:spcAft>
                          <a:spcPts val="0"/>
                        </a:spcAft>
                      </a:pPr>
                      <a:r>
                        <a:rPr lang="da-DK" sz="900">
                          <a:latin typeface="Times New Roman"/>
                          <a:ea typeface="Times New Roman"/>
                        </a:rPr>
                        <a:t>Tegl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dirty="0">
                          <a:latin typeface="Times New Roman"/>
                          <a:ea typeface="Times New Roman"/>
                        </a:rPr>
                        <a:t>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Tabel 12"/>
          <p:cNvGraphicFramePr>
            <a:graphicFrameLocks noGrp="1"/>
          </p:cNvGraphicFramePr>
          <p:nvPr/>
        </p:nvGraphicFramePr>
        <p:xfrm>
          <a:off x="142875" y="3357563"/>
          <a:ext cx="5143500" cy="1316037"/>
        </p:xfrm>
        <a:graphic>
          <a:graphicData uri="http://schemas.openxmlformats.org/drawingml/2006/table">
            <a:tbl>
              <a:tblPr/>
              <a:tblGrid>
                <a:gridCol w="1714326"/>
                <a:gridCol w="1714326"/>
                <a:gridCol w="1714884"/>
              </a:tblGrid>
              <a:tr h="0">
                <a:tc>
                  <a:txBody>
                    <a:bodyPr/>
                    <a:lstStyle/>
                    <a:p>
                      <a:pPr hangingPunct="0">
                        <a:lnSpc>
                          <a:spcPct val="120000"/>
                        </a:lnSpc>
                        <a:spcAft>
                          <a:spcPts val="0"/>
                        </a:spcAft>
                      </a:pPr>
                      <a:r>
                        <a:rPr lang="da-DK" sz="900" dirty="0">
                          <a:latin typeface="Times New Roman"/>
                          <a:ea typeface="Times New Roman"/>
                        </a:rPr>
                        <a:t>YDERVÆGSMATERIALE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dirty="0">
                          <a:latin typeface="Times New Roman"/>
                          <a:ea typeface="Times New Roman"/>
                        </a:rPr>
                        <a:t>1970erne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1980erne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ct val="120000"/>
                        </a:lnSpc>
                        <a:spcAft>
                          <a:spcPts val="0"/>
                        </a:spcAft>
                      </a:pPr>
                      <a:r>
                        <a:rPr lang="da-DK" sz="900">
                          <a:latin typeface="Times New Roman"/>
                          <a:ea typeface="Times New Roman"/>
                        </a:rPr>
                        <a:t>Træbeklædning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dirty="0">
                          <a:latin typeface="Times New Roman"/>
                          <a:ea typeface="Times New Roman"/>
                        </a:rPr>
                        <a:t>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ct val="120000"/>
                        </a:lnSpc>
                        <a:spcAft>
                          <a:spcPts val="0"/>
                        </a:spcAft>
                      </a:pPr>
                      <a:r>
                        <a:rPr lang="da-DK" sz="900">
                          <a:latin typeface="Times New Roman"/>
                          <a:ea typeface="Times New Roman"/>
                        </a:rPr>
                        <a:t>Mursten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dirty="0">
                          <a:latin typeface="Times New Roman"/>
                          <a:ea typeface="Times New Roman"/>
                        </a:rPr>
                        <a:t>45 %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29 %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ct val="120000"/>
                        </a:lnSpc>
                        <a:spcAft>
                          <a:spcPts val="0"/>
                        </a:spcAft>
                      </a:pPr>
                      <a:r>
                        <a:rPr lang="da-DK" sz="900" dirty="0">
                          <a:latin typeface="Times New Roman"/>
                          <a:ea typeface="Times New Roman"/>
                        </a:rPr>
                        <a:t>Metalplader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hangingPunct="0">
                        <a:lnSpc>
                          <a:spcPct val="120000"/>
                        </a:lnSpc>
                        <a:spcAft>
                          <a:spcPts val="0"/>
                        </a:spcAft>
                      </a:pPr>
                      <a:r>
                        <a:rPr lang="da-DK" sz="900">
                          <a:latin typeface="Times New Roman"/>
                          <a:ea typeface="Times New Roman"/>
                        </a:rPr>
                        <a:t>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hangingPunct="0">
                        <a:lnSpc>
                          <a:spcPct val="120000"/>
                        </a:lnSpc>
                        <a:spcAft>
                          <a:spcPts val="0"/>
                        </a:spcAft>
                      </a:pPr>
                      <a:r>
                        <a:rPr lang="da-DK" sz="900" dirty="0">
                          <a:latin typeface="Times New Roman"/>
                          <a:ea typeface="Times New Roman"/>
                        </a:rPr>
                        <a:t>13 %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0">
                <a:tc>
                  <a:txBody>
                    <a:bodyPr/>
                    <a:lstStyle/>
                    <a:p>
                      <a:pPr hangingPunct="0">
                        <a:lnSpc>
                          <a:spcPct val="120000"/>
                        </a:lnSpc>
                        <a:spcAft>
                          <a:spcPts val="0"/>
                        </a:spcAft>
                      </a:pPr>
                      <a:r>
                        <a:rPr lang="da-DK" sz="900" dirty="0">
                          <a:solidFill>
                            <a:srgbClr val="C00000"/>
                          </a:solidFill>
                          <a:latin typeface="Times New Roman"/>
                          <a:ea typeface="Times New Roman"/>
                        </a:rPr>
                        <a:t>Betonelementer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hangingPunct="0">
                        <a:lnSpc>
                          <a:spcPct val="120000"/>
                        </a:lnSpc>
                        <a:spcAft>
                          <a:spcPts val="0"/>
                        </a:spcAft>
                      </a:pPr>
                      <a:r>
                        <a:rPr lang="da-DK" sz="900" dirty="0">
                          <a:solidFill>
                            <a:srgbClr val="C00000"/>
                          </a:solidFill>
                          <a:latin typeface="Times New Roman"/>
                          <a:ea typeface="Times New Roman"/>
                        </a:rPr>
                        <a:t>30 %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hangingPunct="0">
                        <a:lnSpc>
                          <a:spcPct val="120000"/>
                        </a:lnSpc>
                        <a:spcAft>
                          <a:spcPts val="0"/>
                        </a:spcAft>
                      </a:pPr>
                      <a:r>
                        <a:rPr lang="da-DK" sz="900" dirty="0">
                          <a:solidFill>
                            <a:srgbClr val="C00000"/>
                          </a:solidFill>
                          <a:latin typeface="Times New Roman"/>
                          <a:ea typeface="Times New Roman"/>
                        </a:rPr>
                        <a:t>40 %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0">
                <a:tc>
                  <a:txBody>
                    <a:bodyPr/>
                    <a:lstStyle/>
                    <a:p>
                      <a:pPr hangingPunct="0">
                        <a:lnSpc>
                          <a:spcPct val="120000"/>
                        </a:lnSpc>
                        <a:spcAft>
                          <a:spcPts val="0"/>
                        </a:spcAft>
                      </a:pPr>
                      <a:r>
                        <a:rPr lang="da-DK" sz="900">
                          <a:latin typeface="Times New Roman"/>
                          <a:ea typeface="Times New Roman"/>
                        </a:rPr>
                        <a:t>Letbeton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ct val="120000"/>
                        </a:lnSpc>
                        <a:spcAft>
                          <a:spcPts val="0"/>
                        </a:spcAft>
                      </a:pPr>
                      <a:r>
                        <a:rPr lang="da-DK" sz="900">
                          <a:latin typeface="Times New Roman"/>
                          <a:ea typeface="Times New Roman"/>
                        </a:rPr>
                        <a:t>Fibercement, herunder asbest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ct val="120000"/>
                        </a:lnSpc>
                        <a:spcAft>
                          <a:spcPts val="0"/>
                        </a:spcAft>
                      </a:pPr>
                      <a:r>
                        <a:rPr lang="da-DK" sz="900">
                          <a:latin typeface="Times New Roman"/>
                          <a:ea typeface="Times New Roman"/>
                        </a:rPr>
                        <a:t>Andet materiale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10 %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dirty="0">
                          <a:latin typeface="Times New Roman"/>
                          <a:ea typeface="Times New Roman"/>
                        </a:rPr>
                        <a:t>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3635" name="Picture 4" descr="BPV og Lokplansområder"/>
          <p:cNvPicPr>
            <a:picLocks noChangeAspect="1" noChangeArrowheads="1"/>
          </p:cNvPicPr>
          <p:nvPr/>
        </p:nvPicPr>
        <p:blipFill>
          <a:blip r:embed="rId4"/>
          <a:srcRect/>
          <a:stretch>
            <a:fillRect/>
          </a:stretch>
        </p:blipFill>
        <p:spPr bwMode="auto">
          <a:xfrm>
            <a:off x="6929438" y="4227513"/>
            <a:ext cx="2357437" cy="2630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ox(i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500"/>
                                        <p:tgtEl>
                                          <p:spTgt spid="13"/>
                                        </p:tgtEl>
                                      </p:cBhvr>
                                    </p:animEffect>
                                  </p:childTnLst>
                                </p:cTn>
                              </p:par>
                              <p:par>
                                <p:cTn id="21" presetID="4"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p:cNvSpPr txBox="1">
            <a:spLocks noChangeArrowheads="1"/>
          </p:cNvSpPr>
          <p:nvPr/>
        </p:nvSpPr>
        <p:spPr bwMode="auto">
          <a:xfrm>
            <a:off x="611188" y="333375"/>
            <a:ext cx="4681537" cy="366713"/>
          </a:xfrm>
          <a:prstGeom prst="rect">
            <a:avLst/>
          </a:prstGeom>
          <a:noFill/>
          <a:ln w="9525">
            <a:noFill/>
            <a:miter lim="800000"/>
            <a:headEnd/>
            <a:tailEnd/>
          </a:ln>
        </p:spPr>
        <p:txBody>
          <a:bodyPr>
            <a:spAutoFit/>
          </a:bodyPr>
          <a:lstStyle/>
          <a:p>
            <a:pPr>
              <a:spcBef>
                <a:spcPct val="50000"/>
              </a:spcBef>
            </a:pPr>
            <a:endParaRPr lang="da-DK"/>
          </a:p>
        </p:txBody>
      </p:sp>
      <p:sp>
        <p:nvSpPr>
          <p:cNvPr id="24578" name="Text Box 3"/>
          <p:cNvSpPr txBox="1">
            <a:spLocks noChangeArrowheads="1"/>
          </p:cNvSpPr>
          <p:nvPr/>
        </p:nvSpPr>
        <p:spPr bwMode="auto">
          <a:xfrm>
            <a:off x="214313" y="71438"/>
            <a:ext cx="4429125" cy="307975"/>
          </a:xfrm>
          <a:prstGeom prst="rect">
            <a:avLst/>
          </a:prstGeom>
          <a:noFill/>
          <a:ln w="9525">
            <a:noFill/>
            <a:miter lim="800000"/>
            <a:headEnd/>
            <a:tailEnd/>
          </a:ln>
        </p:spPr>
        <p:txBody>
          <a:bodyPr>
            <a:spAutoFit/>
          </a:bodyPr>
          <a:lstStyle/>
          <a:p>
            <a:pPr>
              <a:spcBef>
                <a:spcPct val="50000"/>
              </a:spcBef>
            </a:pPr>
            <a:r>
              <a:rPr lang="da-DK" sz="1400"/>
              <a:t>I industrikvarteret 1970-1990: Lindholm Industripark</a:t>
            </a:r>
          </a:p>
        </p:txBody>
      </p:sp>
      <p:pic>
        <p:nvPicPr>
          <p:cNvPr id="24579" name="Picture 12" descr="Lindholm_1999"/>
          <p:cNvPicPr>
            <a:picLocks noChangeAspect="1" noChangeArrowheads="1"/>
          </p:cNvPicPr>
          <p:nvPr/>
        </p:nvPicPr>
        <p:blipFill>
          <a:blip r:embed="rId2"/>
          <a:srcRect/>
          <a:stretch>
            <a:fillRect/>
          </a:stretch>
        </p:blipFill>
        <p:spPr bwMode="auto">
          <a:xfrm>
            <a:off x="5500688" y="500063"/>
            <a:ext cx="3519487" cy="1928812"/>
          </a:xfrm>
          <a:prstGeom prst="rect">
            <a:avLst/>
          </a:prstGeom>
          <a:noFill/>
          <a:ln w="9525">
            <a:noFill/>
            <a:miter lim="800000"/>
            <a:headEnd/>
            <a:tailEnd/>
          </a:ln>
        </p:spPr>
      </p:pic>
      <p:pic>
        <p:nvPicPr>
          <p:cNvPr id="24580" name="Picture 3" descr="J:\Regin\5945\Foto\Lindholm fotos_2007\IMG_8137.JPG"/>
          <p:cNvPicPr>
            <a:picLocks noChangeAspect="1" noChangeArrowheads="1"/>
          </p:cNvPicPr>
          <p:nvPr/>
        </p:nvPicPr>
        <p:blipFill>
          <a:blip r:embed="rId3"/>
          <a:srcRect/>
          <a:stretch>
            <a:fillRect/>
          </a:stretch>
        </p:blipFill>
        <p:spPr bwMode="auto">
          <a:xfrm>
            <a:off x="5500688" y="2643188"/>
            <a:ext cx="3500437" cy="2333625"/>
          </a:xfrm>
          <a:prstGeom prst="rect">
            <a:avLst/>
          </a:prstGeom>
          <a:noFill/>
          <a:ln w="9525">
            <a:noFill/>
            <a:miter lim="800000"/>
            <a:headEnd/>
            <a:tailEnd/>
          </a:ln>
        </p:spPr>
      </p:pic>
      <p:pic>
        <p:nvPicPr>
          <p:cNvPr id="24581" name="Picture 2" descr="J:\Regin\5945\Foto\Lindholm fotos_2007\IMG_8133.JPG"/>
          <p:cNvPicPr>
            <a:picLocks noChangeAspect="1" noChangeArrowheads="1"/>
          </p:cNvPicPr>
          <p:nvPr/>
        </p:nvPicPr>
        <p:blipFill>
          <a:blip r:embed="rId4"/>
          <a:srcRect/>
          <a:stretch>
            <a:fillRect/>
          </a:stretch>
        </p:blipFill>
        <p:spPr bwMode="auto">
          <a:xfrm>
            <a:off x="6251575" y="4929188"/>
            <a:ext cx="2892425" cy="1928812"/>
          </a:xfrm>
          <a:prstGeom prst="rect">
            <a:avLst/>
          </a:prstGeom>
          <a:noFill/>
          <a:ln w="9525">
            <a:noFill/>
            <a:miter lim="800000"/>
            <a:headEnd/>
            <a:tailEnd/>
          </a:ln>
        </p:spPr>
      </p:pic>
      <p:graphicFrame>
        <p:nvGraphicFramePr>
          <p:cNvPr id="19" name="Tabel 18"/>
          <p:cNvGraphicFramePr>
            <a:graphicFrameLocks noGrp="1"/>
          </p:cNvGraphicFramePr>
          <p:nvPr/>
        </p:nvGraphicFramePr>
        <p:xfrm>
          <a:off x="142875" y="714375"/>
          <a:ext cx="5143500" cy="5786438"/>
        </p:xfrm>
        <a:graphic>
          <a:graphicData uri="http://schemas.openxmlformats.org/drawingml/2006/table">
            <a:tbl>
              <a:tblPr/>
              <a:tblGrid>
                <a:gridCol w="701577"/>
                <a:gridCol w="278094"/>
                <a:gridCol w="967961"/>
                <a:gridCol w="691819"/>
                <a:gridCol w="414702"/>
                <a:gridCol w="415189"/>
                <a:gridCol w="531186"/>
                <a:gridCol w="500066"/>
                <a:gridCol w="642942"/>
              </a:tblGrid>
              <a:tr h="445113">
                <a:tc>
                  <a:txBody>
                    <a:bodyPr/>
                    <a:lstStyle/>
                    <a:p>
                      <a:pPr fontAlgn="auto" hangingPunct="1">
                        <a:spcAft>
                          <a:spcPts val="0"/>
                        </a:spcAft>
                      </a:pPr>
                      <a:r>
                        <a:rPr lang="da-DK" sz="700" b="1" dirty="0">
                          <a:latin typeface="Arial"/>
                          <a:ea typeface="Times New Roman"/>
                        </a:rPr>
                        <a:t>Adresse</a:t>
                      </a:r>
                      <a:endParaRPr lang="da-DK" sz="700" dirty="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b="1" dirty="0">
                          <a:latin typeface="Arial"/>
                          <a:ea typeface="Times New Roman"/>
                        </a:rPr>
                        <a:t>Byggeår</a:t>
                      </a:r>
                      <a:endParaRPr lang="da-DK" sz="700" dirty="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b="1">
                          <a:latin typeface="Arial"/>
                          <a:ea typeface="Times New Roman"/>
                        </a:rPr>
                        <a:t>Firma, anvendelse</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b="1">
                          <a:latin typeface="Arial"/>
                          <a:ea typeface="Times New Roman"/>
                        </a:rPr>
                        <a:t>Arkitekt</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b="1">
                          <a:latin typeface="Arial"/>
                          <a:ea typeface="Times New Roman"/>
                        </a:rPr>
                        <a:t>Bygningstype</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b="1">
                          <a:latin typeface="Arial"/>
                          <a:ea typeface="Times New Roman"/>
                        </a:rPr>
                        <a:t>Areal (m</a:t>
                      </a:r>
                      <a:r>
                        <a:rPr lang="da-DK" sz="700" b="1" baseline="30000">
                          <a:latin typeface="Arial"/>
                          <a:ea typeface="Times New Roman"/>
                        </a:rPr>
                        <a:t>2</a:t>
                      </a:r>
                      <a:r>
                        <a:rPr lang="da-DK" sz="700" b="1">
                          <a:latin typeface="Arial"/>
                          <a:ea typeface="Times New Roman"/>
                        </a:rPr>
                        <a:t>)</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b="1">
                          <a:latin typeface="Arial"/>
                          <a:ea typeface="Times New Roman"/>
                        </a:rPr>
                        <a:t>Materiale ydermur</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b="1">
                          <a:latin typeface="Arial"/>
                          <a:ea typeface="Times New Roman"/>
                        </a:rPr>
                        <a:t>Tag</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b="1">
                          <a:latin typeface="Arial"/>
                          <a:ea typeface="Times New Roman"/>
                        </a:rPr>
                        <a:t>Vinduer</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35">
                <a:tc>
                  <a:txBody>
                    <a:bodyPr/>
                    <a:lstStyle/>
                    <a:p>
                      <a:pPr fontAlgn="auto" hangingPunct="1">
                        <a:spcAft>
                          <a:spcPts val="0"/>
                        </a:spcAft>
                      </a:pPr>
                      <a:r>
                        <a:rPr lang="da-DK" sz="700">
                          <a:latin typeface="Arial"/>
                          <a:ea typeface="Times New Roman"/>
                        </a:rPr>
                        <a:t>Tagholm 1</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1977</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De Smithske A/S, maskinfabrik</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Friis og Moltke</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Fladebygning</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5.350</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Sandwichelementer</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Built up </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Ovenlys</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35">
                <a:tc>
                  <a:txBody>
                    <a:bodyPr/>
                    <a:lstStyle/>
                    <a:p>
                      <a:pPr fontAlgn="auto" hangingPunct="1">
                        <a:spcAft>
                          <a:spcPts val="0"/>
                        </a:spcAft>
                      </a:pPr>
                      <a:r>
                        <a:rPr lang="da-DK" sz="700">
                          <a:latin typeface="Arial"/>
                          <a:ea typeface="Times New Roman"/>
                        </a:rPr>
                        <a:t>Tagholm 2</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1977</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Smedemester H. Mariager</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endParaRPr lang="da-DK" sz="700">
                        <a:latin typeface="Arial"/>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Hal</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486</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Siporex</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Sadeltag/eternit</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Facaden</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35">
                <a:tc>
                  <a:txBody>
                    <a:bodyPr/>
                    <a:lstStyle/>
                    <a:p>
                      <a:pPr fontAlgn="auto" hangingPunct="1">
                        <a:spcAft>
                          <a:spcPts val="0"/>
                        </a:spcAft>
                      </a:pPr>
                      <a:r>
                        <a:rPr lang="da-DK" sz="700">
                          <a:latin typeface="Arial"/>
                          <a:ea typeface="Times New Roman"/>
                        </a:rPr>
                        <a:t>Tagholm 4</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1977</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dirty="0">
                          <a:latin typeface="Arial"/>
                          <a:ea typeface="Times New Roman"/>
                        </a:rPr>
                        <a:t>Peder Gade, karosseriværksted</a:t>
                      </a:r>
                      <a:endParaRPr lang="da-DK" sz="700" dirty="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dirty="0">
                          <a:latin typeface="Arial"/>
                          <a:ea typeface="Times New Roman"/>
                        </a:rPr>
                        <a:t>Jens </a:t>
                      </a:r>
                      <a:r>
                        <a:rPr lang="da-DK" sz="700" dirty="0" err="1">
                          <a:latin typeface="Arial"/>
                          <a:ea typeface="Times New Roman"/>
                        </a:rPr>
                        <a:t>Løth</a:t>
                      </a:r>
                      <a:endParaRPr lang="da-DK" sz="700" dirty="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dirty="0">
                          <a:latin typeface="Arial"/>
                          <a:ea typeface="Times New Roman"/>
                        </a:rPr>
                        <a:t>Hal</a:t>
                      </a:r>
                      <a:endParaRPr lang="da-DK" sz="700" dirty="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450</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Tegl</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Sadeltag/eternit</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Facaden</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35">
                <a:tc>
                  <a:txBody>
                    <a:bodyPr/>
                    <a:lstStyle/>
                    <a:p>
                      <a:pPr fontAlgn="auto" hangingPunct="1">
                        <a:spcAft>
                          <a:spcPts val="0"/>
                        </a:spcAft>
                      </a:pPr>
                      <a:r>
                        <a:rPr lang="da-DK" sz="700">
                          <a:latin typeface="Arial"/>
                          <a:ea typeface="Times New Roman"/>
                        </a:rPr>
                        <a:t>Tagholm 10</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1985</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Kaj Casparij, industrihus (udlejning)</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endParaRPr lang="da-DK" sz="700">
                        <a:latin typeface="Arial"/>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Fladebygning</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984</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Sandwichelementer</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Built up</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Ovenlys</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35">
                <a:tc>
                  <a:txBody>
                    <a:bodyPr/>
                    <a:lstStyle/>
                    <a:p>
                      <a:pPr fontAlgn="auto" hangingPunct="1">
                        <a:spcAft>
                          <a:spcPts val="0"/>
                        </a:spcAft>
                      </a:pPr>
                      <a:r>
                        <a:rPr lang="da-DK" sz="700">
                          <a:latin typeface="Arial"/>
                          <a:ea typeface="Times New Roman"/>
                        </a:rPr>
                        <a:t>Tagholm 12</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1986</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Aalborg stempelfabrik</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Vodskov arkitektkontor</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Længer</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806</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Sandwichelementer</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Sadeltag/eternit</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Facaden</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35">
                <a:tc>
                  <a:txBody>
                    <a:bodyPr/>
                    <a:lstStyle/>
                    <a:p>
                      <a:pPr fontAlgn="auto" hangingPunct="1">
                        <a:spcAft>
                          <a:spcPts val="0"/>
                        </a:spcAft>
                      </a:pPr>
                      <a:r>
                        <a:rPr lang="da-DK" sz="700">
                          <a:latin typeface="Arial"/>
                          <a:ea typeface="Times New Roman"/>
                        </a:rPr>
                        <a:t>Tagholm 14</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1990</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Nordjysk Møbelfabrik</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Knudsen og Østergaard</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Fladebygning</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1.645</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Betonelementer</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Sadeltag/eternit</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Ovenlys</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35">
                <a:tc>
                  <a:txBody>
                    <a:bodyPr/>
                    <a:lstStyle/>
                    <a:p>
                      <a:pPr fontAlgn="auto" hangingPunct="1">
                        <a:spcAft>
                          <a:spcPts val="0"/>
                        </a:spcAft>
                      </a:pPr>
                      <a:r>
                        <a:rPr lang="da-DK" sz="700">
                          <a:latin typeface="Arial"/>
                          <a:ea typeface="Times New Roman"/>
                        </a:rPr>
                        <a:t>Tagholm 16</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1988</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Destec A/S</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Ole Sørensen</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Fladebygning</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1.000</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Sandwichelementer</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Built up</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Ovenlys</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35">
                <a:tc>
                  <a:txBody>
                    <a:bodyPr/>
                    <a:lstStyle/>
                    <a:p>
                      <a:pPr fontAlgn="auto" hangingPunct="1">
                        <a:spcAft>
                          <a:spcPts val="0"/>
                        </a:spcAft>
                      </a:pPr>
                      <a:r>
                        <a:rPr lang="da-DK" sz="700">
                          <a:latin typeface="Arial"/>
                          <a:ea typeface="Times New Roman"/>
                        </a:rPr>
                        <a:t>Stenholm 1</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1980</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Faber ventilation A/S, ventilationsværksted</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endParaRPr lang="da-DK" sz="700">
                        <a:latin typeface="Arial"/>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Hal</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800</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Betonelementer</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Built up</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Ovenlys</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35">
                <a:tc>
                  <a:txBody>
                    <a:bodyPr/>
                    <a:lstStyle/>
                    <a:p>
                      <a:pPr fontAlgn="auto" hangingPunct="1">
                        <a:spcAft>
                          <a:spcPts val="0"/>
                        </a:spcAft>
                      </a:pPr>
                      <a:r>
                        <a:rPr lang="da-DK" sz="700">
                          <a:latin typeface="Arial"/>
                          <a:ea typeface="Times New Roman"/>
                        </a:rPr>
                        <a:t>Stenholm 6</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1977</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Aalborg Autokraner I/S</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endParaRPr lang="da-DK" sz="700">
                        <a:latin typeface="Arial"/>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Hal</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676</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Sandwichelementer</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Built up</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Facaden</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391">
                <a:tc>
                  <a:txBody>
                    <a:bodyPr/>
                    <a:lstStyle/>
                    <a:p>
                      <a:pPr fontAlgn="auto" hangingPunct="1">
                        <a:spcAft>
                          <a:spcPts val="0"/>
                        </a:spcAft>
                      </a:pPr>
                      <a:r>
                        <a:rPr lang="da-DK" sz="700">
                          <a:latin typeface="Arial"/>
                          <a:ea typeface="Times New Roman"/>
                        </a:rPr>
                        <a:t>Stenholm 8-14</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1988</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Ejendomsselskabet Jodoni A/S, Erhvervscenter Lindholm Industripark (udlejning)</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Jørn K. Sørensen Aps</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Hal/fladebygning</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2.422</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Betonelementer</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Built up</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Ovenlys</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35">
                <a:tc>
                  <a:txBody>
                    <a:bodyPr/>
                    <a:lstStyle/>
                    <a:p>
                      <a:pPr fontAlgn="auto" hangingPunct="1">
                        <a:spcAft>
                          <a:spcPts val="0"/>
                        </a:spcAft>
                      </a:pPr>
                      <a:r>
                        <a:rPr lang="da-DK" sz="700">
                          <a:latin typeface="Arial"/>
                          <a:ea typeface="Times New Roman"/>
                        </a:rPr>
                        <a:t>Stenholm 11</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1987</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Nørresundby Industrilakering</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J. E. Kjærsgaard</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Fladebygning</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1.538</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Betonelementer</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Built up</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Ovenlys</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35">
                <a:tc>
                  <a:txBody>
                    <a:bodyPr/>
                    <a:lstStyle/>
                    <a:p>
                      <a:pPr fontAlgn="auto" hangingPunct="1">
                        <a:spcAft>
                          <a:spcPts val="0"/>
                        </a:spcAft>
                      </a:pPr>
                      <a:r>
                        <a:rPr lang="da-DK" sz="700">
                          <a:latin typeface="Arial"/>
                          <a:ea typeface="Times New Roman"/>
                        </a:rPr>
                        <a:t>Stenholm 19</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1986</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en-US" sz="700">
                          <a:latin typeface="Arial"/>
                          <a:ea typeface="Times New Roman"/>
                        </a:rPr>
                        <a:t>Heros A/S, industrihus (udlejning)</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J.E. Kjærsgaard</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Hal</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1.095</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Betonelementer</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Built up</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Ovenlys</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113">
                <a:tc>
                  <a:txBody>
                    <a:bodyPr/>
                    <a:lstStyle/>
                    <a:p>
                      <a:pPr fontAlgn="auto" hangingPunct="1">
                        <a:spcAft>
                          <a:spcPts val="0"/>
                        </a:spcAft>
                      </a:pPr>
                      <a:r>
                        <a:rPr lang="da-DK" sz="700">
                          <a:latin typeface="Arial"/>
                          <a:ea typeface="Times New Roman"/>
                        </a:rPr>
                        <a:t>Lufthavnsvej 10</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1988</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Mogens Clausen, teltfabrik</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Niels Jørgen Dam &amp; Frederik Bengaard</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Hal</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377</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Sandwichelementer</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Built up</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Facaden</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35">
                <a:tc>
                  <a:txBody>
                    <a:bodyPr/>
                    <a:lstStyle/>
                    <a:p>
                      <a:pPr fontAlgn="auto" hangingPunct="1">
                        <a:spcAft>
                          <a:spcPts val="0"/>
                        </a:spcAft>
                      </a:pPr>
                      <a:r>
                        <a:rPr lang="da-DK" sz="700">
                          <a:latin typeface="Arial"/>
                          <a:ea typeface="Times New Roman"/>
                        </a:rPr>
                        <a:t>Lufthavnsvej 19</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1979</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NB-beton</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endParaRPr lang="da-DK" sz="700">
                        <a:latin typeface="Arial"/>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Hal</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815</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Sandwichelementer</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Built up</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Facaden</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35">
                <a:tc>
                  <a:txBody>
                    <a:bodyPr/>
                    <a:lstStyle/>
                    <a:p>
                      <a:pPr fontAlgn="auto" hangingPunct="1">
                        <a:spcAft>
                          <a:spcPts val="0"/>
                        </a:spcAft>
                      </a:pPr>
                      <a:r>
                        <a:rPr lang="da-DK" sz="700">
                          <a:latin typeface="Arial"/>
                          <a:ea typeface="Times New Roman"/>
                        </a:rPr>
                        <a:t>Lufthavnsvej 23</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1971</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Ingeniørfirma Axel Kyed, maskinfabrik</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Svend Åge Tarp</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Haller (3 stk.)</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3.377</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Sandwichelementer</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Built up</a:t>
                      </a:r>
                      <a:endParaRPr lang="da-DK" sz="70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dirty="0">
                          <a:latin typeface="Arial"/>
                          <a:ea typeface="Times New Roman"/>
                        </a:rPr>
                        <a:t>Ovenlys</a:t>
                      </a:r>
                      <a:endParaRPr lang="da-DK" sz="700" dirty="0">
                        <a:latin typeface="Times New Roman"/>
                        <a:ea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611188" y="333375"/>
            <a:ext cx="4681537" cy="366713"/>
          </a:xfrm>
          <a:prstGeom prst="rect">
            <a:avLst/>
          </a:prstGeom>
          <a:noFill/>
          <a:ln w="9525">
            <a:noFill/>
            <a:miter lim="800000"/>
            <a:headEnd/>
            <a:tailEnd/>
          </a:ln>
        </p:spPr>
        <p:txBody>
          <a:bodyPr>
            <a:spAutoFit/>
          </a:bodyPr>
          <a:lstStyle/>
          <a:p>
            <a:pPr>
              <a:spcBef>
                <a:spcPct val="50000"/>
              </a:spcBef>
            </a:pPr>
            <a:endParaRPr lang="da-DK"/>
          </a:p>
        </p:txBody>
      </p:sp>
      <p:pic>
        <p:nvPicPr>
          <p:cNvPr id="25602" name="Picture 3" descr="IMG_8156"/>
          <p:cNvPicPr>
            <a:picLocks noChangeAspect="1" noChangeArrowheads="1"/>
          </p:cNvPicPr>
          <p:nvPr/>
        </p:nvPicPr>
        <p:blipFill>
          <a:blip r:embed="rId2"/>
          <a:srcRect/>
          <a:stretch>
            <a:fillRect/>
          </a:stretch>
        </p:blipFill>
        <p:spPr bwMode="auto">
          <a:xfrm>
            <a:off x="142875" y="4297363"/>
            <a:ext cx="3841750" cy="2560637"/>
          </a:xfrm>
          <a:prstGeom prst="rect">
            <a:avLst/>
          </a:prstGeom>
          <a:noFill/>
          <a:ln w="9525">
            <a:noFill/>
            <a:miter lim="800000"/>
            <a:headEnd/>
            <a:tailEnd/>
          </a:ln>
        </p:spPr>
      </p:pic>
      <p:pic>
        <p:nvPicPr>
          <p:cNvPr id="25603" name="Picture 4" descr="IMG_8163"/>
          <p:cNvPicPr>
            <a:picLocks noChangeAspect="1" noChangeArrowheads="1"/>
          </p:cNvPicPr>
          <p:nvPr/>
        </p:nvPicPr>
        <p:blipFill>
          <a:blip r:embed="rId3"/>
          <a:srcRect/>
          <a:stretch>
            <a:fillRect/>
          </a:stretch>
        </p:blipFill>
        <p:spPr bwMode="auto">
          <a:xfrm>
            <a:off x="5238750" y="142875"/>
            <a:ext cx="3190875" cy="4786313"/>
          </a:xfrm>
          <a:prstGeom prst="rect">
            <a:avLst/>
          </a:prstGeom>
          <a:noFill/>
          <a:ln w="9525">
            <a:noFill/>
            <a:miter lim="800000"/>
            <a:headEnd/>
            <a:tailEnd/>
          </a:ln>
        </p:spPr>
      </p:pic>
      <p:sp>
        <p:nvSpPr>
          <p:cNvPr id="25604" name="Text Box 3"/>
          <p:cNvSpPr txBox="1">
            <a:spLocks noChangeArrowheads="1"/>
          </p:cNvSpPr>
          <p:nvPr/>
        </p:nvSpPr>
        <p:spPr bwMode="auto">
          <a:xfrm>
            <a:off x="214313" y="0"/>
            <a:ext cx="4214812" cy="307975"/>
          </a:xfrm>
          <a:prstGeom prst="rect">
            <a:avLst/>
          </a:prstGeom>
          <a:noFill/>
          <a:ln w="9525">
            <a:noFill/>
            <a:miter lim="800000"/>
            <a:headEnd/>
            <a:tailEnd/>
          </a:ln>
        </p:spPr>
        <p:txBody>
          <a:bodyPr>
            <a:spAutoFit/>
          </a:bodyPr>
          <a:lstStyle/>
          <a:p>
            <a:pPr>
              <a:spcBef>
                <a:spcPct val="50000"/>
              </a:spcBef>
            </a:pPr>
            <a:r>
              <a:rPr lang="da-DK" sz="1400"/>
              <a:t>DESMI  (Friis &amp; Moltke)1977</a:t>
            </a:r>
          </a:p>
        </p:txBody>
      </p:sp>
      <p:pic>
        <p:nvPicPr>
          <p:cNvPr id="25605" name="Picture 4" descr="G:\Aalborg Historiske Museum\Morten Pedersen\Industrikvarterer\Illustrationer bog\De Smidtske 1977.jpg"/>
          <p:cNvPicPr>
            <a:picLocks noChangeAspect="1" noChangeArrowheads="1"/>
          </p:cNvPicPr>
          <p:nvPr/>
        </p:nvPicPr>
        <p:blipFill>
          <a:blip r:embed="rId4"/>
          <a:srcRect/>
          <a:stretch>
            <a:fillRect/>
          </a:stretch>
        </p:blipFill>
        <p:spPr bwMode="auto">
          <a:xfrm>
            <a:off x="0" y="285750"/>
            <a:ext cx="5143500" cy="4006850"/>
          </a:xfrm>
          <a:prstGeom prst="rect">
            <a:avLst/>
          </a:prstGeom>
          <a:noFill/>
          <a:ln w="9525">
            <a:noFill/>
            <a:miter lim="800000"/>
            <a:headEnd/>
            <a:tailEnd/>
          </a:ln>
        </p:spPr>
      </p:pic>
      <p:sp>
        <p:nvSpPr>
          <p:cNvPr id="25606" name="Tekstboks 10"/>
          <p:cNvSpPr txBox="1">
            <a:spLocks noChangeArrowheads="1"/>
          </p:cNvSpPr>
          <p:nvPr/>
        </p:nvSpPr>
        <p:spPr bwMode="auto">
          <a:xfrm>
            <a:off x="5000625" y="5072063"/>
            <a:ext cx="3429000" cy="1169987"/>
          </a:xfrm>
          <a:prstGeom prst="rect">
            <a:avLst/>
          </a:prstGeom>
          <a:noFill/>
          <a:ln w="9525">
            <a:noFill/>
            <a:miter lim="800000"/>
            <a:headEnd/>
            <a:tailEnd/>
          </a:ln>
        </p:spPr>
        <p:txBody>
          <a:bodyPr>
            <a:spAutoFit/>
          </a:bodyPr>
          <a:lstStyle/>
          <a:p>
            <a:r>
              <a:rPr lang="da-DK" sz="1000"/>
              <a:t>Friis &amp; Moltke 1975: </a:t>
            </a:r>
          </a:p>
          <a:p>
            <a:endParaRPr lang="da-DK" sz="1000"/>
          </a:p>
          <a:p>
            <a:pPr>
              <a:buFont typeface="Arial" charset="0"/>
              <a:buChar char="•"/>
            </a:pPr>
            <a:r>
              <a:rPr lang="da-DK" sz="1000"/>
              <a:t> Kontrast mellem administrationen og fabriksbygningens voldsomme, monolitiske formation</a:t>
            </a:r>
          </a:p>
          <a:p>
            <a:endParaRPr lang="da-DK" sz="1000"/>
          </a:p>
          <a:p>
            <a:pPr>
              <a:buFont typeface="Arial" charset="0"/>
              <a:buChar char="•"/>
            </a:pPr>
            <a:r>
              <a:rPr lang="da-DK" sz="1000"/>
              <a:t> elimineringen af den gammeldags opfattelse af huse for jernindustrien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p:cNvSpPr txBox="1">
            <a:spLocks noChangeArrowheads="1"/>
          </p:cNvSpPr>
          <p:nvPr/>
        </p:nvSpPr>
        <p:spPr bwMode="auto">
          <a:xfrm>
            <a:off x="611188" y="333375"/>
            <a:ext cx="4681537" cy="366713"/>
          </a:xfrm>
          <a:prstGeom prst="rect">
            <a:avLst/>
          </a:prstGeom>
          <a:noFill/>
          <a:ln w="9525">
            <a:noFill/>
            <a:miter lim="800000"/>
            <a:headEnd/>
            <a:tailEnd/>
          </a:ln>
        </p:spPr>
        <p:txBody>
          <a:bodyPr>
            <a:spAutoFit/>
          </a:bodyPr>
          <a:lstStyle/>
          <a:p>
            <a:pPr>
              <a:spcBef>
                <a:spcPct val="50000"/>
              </a:spcBef>
            </a:pPr>
            <a:endParaRPr lang="da-DK"/>
          </a:p>
        </p:txBody>
      </p:sp>
      <p:pic>
        <p:nvPicPr>
          <p:cNvPr id="26626" name="Picture 4" descr="IMG_8163"/>
          <p:cNvPicPr>
            <a:picLocks noChangeAspect="1" noChangeArrowheads="1"/>
          </p:cNvPicPr>
          <p:nvPr/>
        </p:nvPicPr>
        <p:blipFill>
          <a:blip r:embed="rId2"/>
          <a:srcRect/>
          <a:stretch>
            <a:fillRect/>
          </a:stretch>
        </p:blipFill>
        <p:spPr bwMode="auto">
          <a:xfrm>
            <a:off x="5429250" y="642938"/>
            <a:ext cx="3000375" cy="4500562"/>
          </a:xfrm>
          <a:prstGeom prst="rect">
            <a:avLst/>
          </a:prstGeom>
          <a:noFill/>
          <a:ln w="9525">
            <a:noFill/>
            <a:miter lim="800000"/>
            <a:headEnd/>
            <a:tailEnd/>
          </a:ln>
        </p:spPr>
      </p:pic>
      <p:sp>
        <p:nvSpPr>
          <p:cNvPr id="26627" name="Text Box 6"/>
          <p:cNvSpPr txBox="1">
            <a:spLocks noChangeArrowheads="1"/>
          </p:cNvSpPr>
          <p:nvPr/>
        </p:nvSpPr>
        <p:spPr bwMode="auto">
          <a:xfrm>
            <a:off x="179388" y="260350"/>
            <a:ext cx="4824412" cy="366713"/>
          </a:xfrm>
          <a:prstGeom prst="rect">
            <a:avLst/>
          </a:prstGeom>
          <a:noFill/>
          <a:ln w="9525">
            <a:noFill/>
            <a:miter lim="800000"/>
            <a:headEnd/>
            <a:tailEnd/>
          </a:ln>
        </p:spPr>
        <p:txBody>
          <a:bodyPr>
            <a:spAutoFit/>
          </a:bodyPr>
          <a:lstStyle/>
          <a:p>
            <a:pPr>
              <a:spcBef>
                <a:spcPct val="50000"/>
              </a:spcBef>
            </a:pPr>
            <a:r>
              <a:rPr lang="da-DK"/>
              <a:t>Kulturarven?</a:t>
            </a:r>
          </a:p>
        </p:txBody>
      </p:sp>
      <p:pic>
        <p:nvPicPr>
          <p:cNvPr id="26628" name="Picture 3" descr="IMG_3952"/>
          <p:cNvPicPr>
            <a:picLocks noChangeAspect="1" noChangeArrowheads="1"/>
          </p:cNvPicPr>
          <p:nvPr/>
        </p:nvPicPr>
        <p:blipFill>
          <a:blip r:embed="rId3"/>
          <a:srcRect/>
          <a:stretch>
            <a:fillRect/>
          </a:stretch>
        </p:blipFill>
        <p:spPr bwMode="auto">
          <a:xfrm>
            <a:off x="357188" y="1214438"/>
            <a:ext cx="3857625"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0" descr="Preben Hansen"/>
          <p:cNvPicPr>
            <a:picLocks noChangeAspect="1" noChangeArrowheads="1"/>
          </p:cNvPicPr>
          <p:nvPr/>
        </p:nvPicPr>
        <p:blipFill>
          <a:blip r:embed="rId2"/>
          <a:srcRect/>
          <a:stretch>
            <a:fillRect/>
          </a:stretch>
        </p:blipFill>
        <p:spPr bwMode="auto">
          <a:xfrm>
            <a:off x="142875" y="301625"/>
            <a:ext cx="4330700" cy="6556375"/>
          </a:xfrm>
          <a:prstGeom prst="rect">
            <a:avLst/>
          </a:prstGeom>
          <a:noFill/>
          <a:ln w="9525">
            <a:noFill/>
            <a:miter lim="800000"/>
            <a:headEnd/>
            <a:tailEnd/>
          </a:ln>
        </p:spPr>
      </p:pic>
      <p:sp>
        <p:nvSpPr>
          <p:cNvPr id="15362" name="Tekstboks 8"/>
          <p:cNvSpPr txBox="1">
            <a:spLocks noChangeArrowheads="1"/>
          </p:cNvSpPr>
          <p:nvPr/>
        </p:nvSpPr>
        <p:spPr bwMode="auto">
          <a:xfrm>
            <a:off x="142875" y="142875"/>
            <a:ext cx="4071938" cy="276225"/>
          </a:xfrm>
          <a:prstGeom prst="rect">
            <a:avLst/>
          </a:prstGeom>
          <a:noFill/>
          <a:ln w="9525">
            <a:noFill/>
            <a:miter lim="800000"/>
            <a:headEnd/>
            <a:tailEnd/>
          </a:ln>
        </p:spPr>
        <p:txBody>
          <a:bodyPr>
            <a:spAutoFit/>
          </a:bodyPr>
          <a:lstStyle/>
          <a:p>
            <a:r>
              <a:rPr lang="da-DK" sz="1200"/>
              <a:t>Preben Hansen, </a:t>
            </a:r>
            <a:r>
              <a:rPr lang="da-DK" sz="1200" i="1"/>
              <a:t>Arkitekten</a:t>
            </a:r>
            <a:r>
              <a:rPr lang="da-DK" sz="1200"/>
              <a:t>, 1946</a:t>
            </a:r>
          </a:p>
        </p:txBody>
      </p:sp>
      <p:sp>
        <p:nvSpPr>
          <p:cNvPr id="15363" name="Rectangle 1"/>
          <p:cNvSpPr>
            <a:spLocks noChangeArrowheads="1"/>
          </p:cNvSpPr>
          <p:nvPr/>
        </p:nvSpPr>
        <p:spPr bwMode="auto">
          <a:xfrm>
            <a:off x="4714875" y="187325"/>
            <a:ext cx="3214688" cy="2093913"/>
          </a:xfrm>
          <a:prstGeom prst="rect">
            <a:avLst/>
          </a:prstGeom>
          <a:noFill/>
          <a:ln w="9525">
            <a:noFill/>
            <a:miter lim="800000"/>
            <a:headEnd/>
            <a:tailEnd/>
          </a:ln>
        </p:spPr>
        <p:txBody>
          <a:bodyPr anchor="ctr">
            <a:spAutoFit/>
          </a:bodyPr>
          <a:lstStyle/>
          <a:p>
            <a:r>
              <a:rPr lang="da-DK" sz="1000">
                <a:cs typeface="Times New Roman" pitchFamily="18" charset="0"/>
              </a:rPr>
              <a:t>”</a:t>
            </a:r>
            <a:r>
              <a:rPr lang="da-DK" sz="1000" i="1">
                <a:cs typeface="Times New Roman" pitchFamily="18" charset="0"/>
              </a:rPr>
              <a:t>Masseproduktion var slagordet. Nu blev det nødvendigt at have større Produktionsarealer for Seriefremstillingens Samlebaand, som kræver alt under eet Tag i een Flade, hvor det før havde været muligt at fabrikere i mange forskellige større og mindre Afdelinger </a:t>
            </a:r>
          </a:p>
          <a:p>
            <a:r>
              <a:rPr lang="da-DK" sz="1000" i="1">
                <a:cs typeface="Times New Roman" pitchFamily="18" charset="0"/>
              </a:rPr>
              <a:t>… </a:t>
            </a:r>
          </a:p>
          <a:p>
            <a:endParaRPr lang="da-DK" sz="1000" i="1">
              <a:cs typeface="Times New Roman" pitchFamily="18" charset="0"/>
            </a:endParaRPr>
          </a:p>
          <a:p>
            <a:r>
              <a:rPr lang="da-DK" sz="1000" i="1"/>
              <a:t>Skiftende Produktionsudstyr og Maskiner maatte tilmed forudses, saaledes at Omlægning af Fabrikationsgangen kunde ændres fra Aften til Morgen i Hallen med de størst mulige frie Spændvidder.</a:t>
            </a:r>
            <a:r>
              <a:rPr lang="da-DK" sz="100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4" descr="G:\Aalborg Historiske Museum\Morten Pedersen\Industrikvarterer\Illustrationer bog\11 Haandværkerbyen i Valby tegning.jpg"/>
          <p:cNvPicPr>
            <a:picLocks noChangeAspect="1" noChangeArrowheads="1"/>
          </p:cNvPicPr>
          <p:nvPr/>
        </p:nvPicPr>
        <p:blipFill>
          <a:blip r:embed="rId2"/>
          <a:srcRect/>
          <a:stretch>
            <a:fillRect/>
          </a:stretch>
        </p:blipFill>
        <p:spPr bwMode="auto">
          <a:xfrm>
            <a:off x="571500" y="214313"/>
            <a:ext cx="7573963" cy="3286125"/>
          </a:xfrm>
          <a:prstGeom prst="rect">
            <a:avLst/>
          </a:prstGeom>
          <a:noFill/>
          <a:ln w="9525">
            <a:noFill/>
            <a:miter lim="800000"/>
            <a:headEnd/>
            <a:tailEnd/>
          </a:ln>
        </p:spPr>
      </p:pic>
      <p:sp>
        <p:nvSpPr>
          <p:cNvPr id="16386" name="Tekstboks 7"/>
          <p:cNvSpPr txBox="1">
            <a:spLocks noChangeArrowheads="1"/>
          </p:cNvSpPr>
          <p:nvPr/>
        </p:nvSpPr>
        <p:spPr bwMode="auto">
          <a:xfrm>
            <a:off x="571500" y="3071813"/>
            <a:ext cx="4071938" cy="276225"/>
          </a:xfrm>
          <a:prstGeom prst="rect">
            <a:avLst/>
          </a:prstGeom>
          <a:noFill/>
          <a:ln w="9525">
            <a:noFill/>
            <a:miter lim="800000"/>
            <a:headEnd/>
            <a:tailEnd/>
          </a:ln>
        </p:spPr>
        <p:txBody>
          <a:bodyPr>
            <a:spAutoFit/>
          </a:bodyPr>
          <a:lstStyle/>
          <a:p>
            <a:r>
              <a:rPr lang="da-DK" sz="1200"/>
              <a:t>Håndværkerbyen, Valby (1953)</a:t>
            </a:r>
          </a:p>
        </p:txBody>
      </p:sp>
      <p:sp>
        <p:nvSpPr>
          <p:cNvPr id="7" name="Tekstboks 6"/>
          <p:cNvSpPr txBox="1">
            <a:spLocks noChangeArrowheads="1"/>
          </p:cNvSpPr>
          <p:nvPr/>
        </p:nvSpPr>
        <p:spPr bwMode="auto">
          <a:xfrm>
            <a:off x="571500" y="4143375"/>
            <a:ext cx="7786688" cy="307975"/>
          </a:xfrm>
          <a:prstGeom prst="rect">
            <a:avLst/>
          </a:prstGeom>
          <a:noFill/>
          <a:ln w="9525">
            <a:noFill/>
            <a:miter lim="800000"/>
            <a:headEnd/>
            <a:tailEnd/>
          </a:ln>
        </p:spPr>
        <p:txBody>
          <a:bodyPr>
            <a:spAutoFit/>
          </a:bodyPr>
          <a:lstStyle/>
          <a:p>
            <a:pPr>
              <a:buFont typeface="Arial" charset="0"/>
              <a:buChar char="•"/>
            </a:pPr>
            <a:r>
              <a:rPr lang="da-DK" sz="1400"/>
              <a:t> Blev det ’amerikanske skema’ omsat til bebyggelsesmiljøer 1945-1970?</a:t>
            </a:r>
          </a:p>
        </p:txBody>
      </p:sp>
      <p:sp>
        <p:nvSpPr>
          <p:cNvPr id="10" name="Tekstboks 9"/>
          <p:cNvSpPr txBox="1">
            <a:spLocks noChangeArrowheads="1"/>
          </p:cNvSpPr>
          <p:nvPr/>
        </p:nvSpPr>
        <p:spPr bwMode="auto">
          <a:xfrm>
            <a:off x="571500" y="4643438"/>
            <a:ext cx="7786688" cy="307975"/>
          </a:xfrm>
          <a:prstGeom prst="rect">
            <a:avLst/>
          </a:prstGeom>
          <a:noFill/>
          <a:ln w="9525">
            <a:noFill/>
            <a:miter lim="800000"/>
            <a:headEnd/>
            <a:tailEnd/>
          </a:ln>
        </p:spPr>
        <p:txBody>
          <a:bodyPr>
            <a:spAutoFit/>
          </a:bodyPr>
          <a:lstStyle/>
          <a:p>
            <a:pPr>
              <a:buFont typeface="Arial" charset="0"/>
              <a:buChar char="•"/>
            </a:pPr>
            <a:r>
              <a:rPr lang="da-DK" sz="1400"/>
              <a:t> Velfærdsstatens industrilandskab? </a:t>
            </a:r>
          </a:p>
        </p:txBody>
      </p:sp>
      <p:sp>
        <p:nvSpPr>
          <p:cNvPr id="11" name="Tekstboks 10"/>
          <p:cNvSpPr txBox="1">
            <a:spLocks noChangeArrowheads="1"/>
          </p:cNvSpPr>
          <p:nvPr/>
        </p:nvSpPr>
        <p:spPr bwMode="auto">
          <a:xfrm>
            <a:off x="571500" y="5286375"/>
            <a:ext cx="7786688" cy="708025"/>
          </a:xfrm>
          <a:prstGeom prst="rect">
            <a:avLst/>
          </a:prstGeom>
          <a:noFill/>
          <a:ln w="9525">
            <a:noFill/>
            <a:miter lim="800000"/>
            <a:headEnd/>
            <a:tailEnd/>
          </a:ln>
        </p:spPr>
        <p:txBody>
          <a:bodyPr>
            <a:spAutoFit/>
          </a:bodyPr>
          <a:lstStyle/>
          <a:p>
            <a:r>
              <a:rPr lang="da-DK" sz="1400"/>
              <a:t>Velfærdsstatens industrilandskab efter 1970</a:t>
            </a:r>
            <a:r>
              <a:rPr lang="da-DK" sz="1600"/>
              <a:t>: </a:t>
            </a:r>
          </a:p>
          <a:p>
            <a:pPr>
              <a:buFont typeface="Arial" charset="0"/>
              <a:buChar char="•"/>
            </a:pPr>
            <a:r>
              <a:rPr lang="da-DK" sz="1200"/>
              <a:t> Hvilken status for de foregående årtiers valg og strategi?</a:t>
            </a:r>
          </a:p>
          <a:p>
            <a:pPr>
              <a:buFont typeface="Arial" charset="0"/>
              <a:buChar char="•"/>
            </a:pPr>
            <a:r>
              <a:rPr lang="da-DK" sz="1200"/>
              <a:t> Ny kurs for 1970-80ernes industrilandskab?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3"/>
          <p:cNvSpPr txBox="1">
            <a:spLocks noChangeArrowheads="1"/>
          </p:cNvSpPr>
          <p:nvPr/>
        </p:nvSpPr>
        <p:spPr bwMode="auto">
          <a:xfrm>
            <a:off x="611188" y="333375"/>
            <a:ext cx="4681537" cy="366713"/>
          </a:xfrm>
          <a:prstGeom prst="rect">
            <a:avLst/>
          </a:prstGeom>
          <a:noFill/>
          <a:ln w="9525">
            <a:noFill/>
            <a:miter lim="800000"/>
            <a:headEnd/>
            <a:tailEnd/>
          </a:ln>
        </p:spPr>
        <p:txBody>
          <a:bodyPr>
            <a:spAutoFit/>
          </a:bodyPr>
          <a:lstStyle/>
          <a:p>
            <a:pPr>
              <a:spcBef>
                <a:spcPct val="50000"/>
              </a:spcBef>
            </a:pPr>
            <a:endParaRPr lang="da-DK"/>
          </a:p>
        </p:txBody>
      </p:sp>
      <p:sp>
        <p:nvSpPr>
          <p:cNvPr id="17410" name="Text Box 6"/>
          <p:cNvSpPr txBox="1">
            <a:spLocks noChangeArrowheads="1"/>
          </p:cNvSpPr>
          <p:nvPr/>
        </p:nvSpPr>
        <p:spPr bwMode="auto">
          <a:xfrm>
            <a:off x="500063" y="0"/>
            <a:ext cx="7389812" cy="708025"/>
          </a:xfrm>
          <a:prstGeom prst="rect">
            <a:avLst/>
          </a:prstGeom>
          <a:noFill/>
          <a:ln w="9525">
            <a:noFill/>
            <a:miter lim="800000"/>
            <a:headEnd/>
            <a:tailEnd/>
          </a:ln>
        </p:spPr>
        <p:txBody>
          <a:bodyPr>
            <a:spAutoFit/>
          </a:bodyPr>
          <a:lstStyle/>
          <a:p>
            <a:pPr>
              <a:spcBef>
                <a:spcPct val="50000"/>
              </a:spcBef>
            </a:pPr>
            <a:r>
              <a:rPr lang="da-DK" sz="1600"/>
              <a:t>Funktionsopdeling og storskala-tænkning</a:t>
            </a:r>
          </a:p>
          <a:p>
            <a:pPr>
              <a:spcBef>
                <a:spcPct val="50000"/>
              </a:spcBef>
            </a:pPr>
            <a:r>
              <a:rPr lang="da-DK" sz="1600"/>
              <a:t>-Dispositionsplan for Aalborgområdet 1951 (Skitseforslag 1948)</a:t>
            </a:r>
          </a:p>
        </p:txBody>
      </p:sp>
      <p:sp>
        <p:nvSpPr>
          <p:cNvPr id="17411" name="Rectangle 1"/>
          <p:cNvSpPr>
            <a:spLocks noChangeArrowheads="1"/>
          </p:cNvSpPr>
          <p:nvPr/>
        </p:nvSpPr>
        <p:spPr bwMode="auto">
          <a:xfrm>
            <a:off x="142875" y="1500188"/>
            <a:ext cx="3857625" cy="1200150"/>
          </a:xfrm>
          <a:prstGeom prst="rect">
            <a:avLst/>
          </a:prstGeom>
          <a:noFill/>
          <a:ln w="9525">
            <a:noFill/>
            <a:miter lim="800000"/>
            <a:headEnd/>
            <a:tailEnd/>
          </a:ln>
        </p:spPr>
        <p:txBody>
          <a:bodyPr anchor="ctr">
            <a:spAutoFit/>
          </a:bodyPr>
          <a:lstStyle/>
          <a:p>
            <a:r>
              <a:rPr lang="da-DK" sz="1200">
                <a:cs typeface="Times New Roman" pitchFamily="18" charset="0"/>
              </a:rPr>
              <a:t>”</a:t>
            </a:r>
            <a:r>
              <a:rPr lang="da-DK" sz="1200" i="1">
                <a:cs typeface="Times New Roman" pitchFamily="18" charset="0"/>
              </a:rPr>
              <a:t>Som følge af denne bebyggelses ofte tætte og sammenrodede, planløse karakter må man søge efterhånden at begrænse den det mest mulige. ...man må tilstræbe successivt at få alle støjgivende og generende virksomheder placeret på de egentlige industriområder.</a:t>
            </a:r>
            <a:r>
              <a:rPr lang="da-DK" sz="1200">
                <a:cs typeface="Times New Roman" pitchFamily="18" charset="0"/>
              </a:rPr>
              <a:t>”</a:t>
            </a:r>
            <a:r>
              <a:rPr lang="da-DK" sz="600"/>
              <a:t> </a:t>
            </a:r>
            <a:endParaRPr lang="da-DK"/>
          </a:p>
        </p:txBody>
      </p:sp>
      <p:sp>
        <p:nvSpPr>
          <p:cNvPr id="17412" name="Rektangel 6"/>
          <p:cNvSpPr>
            <a:spLocks noChangeArrowheads="1"/>
          </p:cNvSpPr>
          <p:nvPr/>
        </p:nvSpPr>
        <p:spPr bwMode="auto">
          <a:xfrm>
            <a:off x="214313" y="2857500"/>
            <a:ext cx="4214812" cy="1200150"/>
          </a:xfrm>
          <a:prstGeom prst="rect">
            <a:avLst/>
          </a:prstGeom>
          <a:noFill/>
          <a:ln w="9525">
            <a:noFill/>
            <a:miter lim="800000"/>
            <a:headEnd/>
            <a:tailEnd/>
          </a:ln>
        </p:spPr>
        <p:txBody>
          <a:bodyPr>
            <a:spAutoFit/>
          </a:bodyPr>
          <a:lstStyle/>
          <a:p>
            <a:pPr>
              <a:buFont typeface="Arial" charset="0"/>
              <a:buChar char="•"/>
            </a:pPr>
            <a:r>
              <a:rPr lang="da-DK" sz="1200"/>
              <a:t> ”</a:t>
            </a:r>
            <a:r>
              <a:rPr lang="da-DK" sz="1200" i="1"/>
              <a:t>ret rimelige arealer til industriformål</a:t>
            </a:r>
          </a:p>
          <a:p>
            <a:pPr>
              <a:buFont typeface="Arial" charset="0"/>
              <a:buChar char="•"/>
            </a:pPr>
            <a:r>
              <a:rPr lang="da-DK" sz="1200" i="1"/>
              <a:t> god forbindelse med bane eller havn</a:t>
            </a:r>
          </a:p>
          <a:p>
            <a:pPr>
              <a:buFont typeface="Arial" charset="0"/>
              <a:buChar char="•"/>
            </a:pPr>
            <a:r>
              <a:rPr lang="da-DK" sz="1200" i="1"/>
              <a:t> beliggenhed helst være bort fra den fremherskende 	vindretning, altså øst og nordøst for 	boligkvartererne </a:t>
            </a:r>
          </a:p>
          <a:p>
            <a:pPr>
              <a:buFont typeface="Arial" charset="0"/>
              <a:buChar char="•"/>
            </a:pPr>
            <a:r>
              <a:rPr lang="da-DK" sz="1200" i="1"/>
              <a:t>  grønt bælte</a:t>
            </a:r>
            <a:r>
              <a:rPr lang="da-DK" sz="1200"/>
              <a:t>”</a:t>
            </a:r>
          </a:p>
        </p:txBody>
      </p:sp>
      <p:pic>
        <p:nvPicPr>
          <p:cNvPr id="8200" name="Picture 8" descr="Industrikort"/>
          <p:cNvPicPr>
            <a:picLocks noChangeAspect="1" noChangeArrowheads="1"/>
          </p:cNvPicPr>
          <p:nvPr/>
        </p:nvPicPr>
        <p:blipFill>
          <a:blip r:embed="rId2"/>
          <a:srcRect/>
          <a:stretch>
            <a:fillRect/>
          </a:stretch>
        </p:blipFill>
        <p:spPr bwMode="auto">
          <a:xfrm>
            <a:off x="4697413" y="1143000"/>
            <a:ext cx="4446587" cy="3949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box(in)">
                                      <p:cBhvr>
                                        <p:cTn id="7"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3"/>
          <p:cNvSpPr txBox="1">
            <a:spLocks noChangeArrowheads="1"/>
          </p:cNvSpPr>
          <p:nvPr/>
        </p:nvSpPr>
        <p:spPr bwMode="auto">
          <a:xfrm>
            <a:off x="611188" y="333375"/>
            <a:ext cx="4681537" cy="366713"/>
          </a:xfrm>
          <a:prstGeom prst="rect">
            <a:avLst/>
          </a:prstGeom>
          <a:noFill/>
          <a:ln w="9525">
            <a:noFill/>
            <a:miter lim="800000"/>
            <a:headEnd/>
            <a:tailEnd/>
          </a:ln>
        </p:spPr>
        <p:txBody>
          <a:bodyPr>
            <a:spAutoFit/>
          </a:bodyPr>
          <a:lstStyle/>
          <a:p>
            <a:pPr>
              <a:spcBef>
                <a:spcPct val="50000"/>
              </a:spcBef>
            </a:pPr>
            <a:endParaRPr lang="da-DK"/>
          </a:p>
        </p:txBody>
      </p:sp>
      <p:pic>
        <p:nvPicPr>
          <p:cNvPr id="4101" name="Picture 5" descr="Fig 07"/>
          <p:cNvPicPr>
            <a:picLocks noChangeAspect="1" noChangeArrowheads="1"/>
          </p:cNvPicPr>
          <p:nvPr/>
        </p:nvPicPr>
        <p:blipFill>
          <a:blip r:embed="rId2"/>
          <a:srcRect/>
          <a:stretch>
            <a:fillRect/>
          </a:stretch>
        </p:blipFill>
        <p:spPr bwMode="auto">
          <a:xfrm>
            <a:off x="3143250" y="3929063"/>
            <a:ext cx="2462213" cy="2714625"/>
          </a:xfrm>
          <a:prstGeom prst="rect">
            <a:avLst/>
          </a:prstGeom>
          <a:noFill/>
          <a:ln w="9525">
            <a:noFill/>
            <a:miter lim="800000"/>
            <a:headEnd/>
            <a:tailEnd/>
          </a:ln>
        </p:spPr>
      </p:pic>
      <p:sp>
        <p:nvSpPr>
          <p:cNvPr id="18435" name="Text Box 7"/>
          <p:cNvSpPr txBox="1">
            <a:spLocks noChangeArrowheads="1"/>
          </p:cNvSpPr>
          <p:nvPr/>
        </p:nvSpPr>
        <p:spPr bwMode="auto">
          <a:xfrm>
            <a:off x="250825" y="188913"/>
            <a:ext cx="8107363" cy="369887"/>
          </a:xfrm>
          <a:prstGeom prst="rect">
            <a:avLst/>
          </a:prstGeom>
          <a:noFill/>
          <a:ln w="9525">
            <a:noFill/>
            <a:miter lim="800000"/>
            <a:headEnd/>
            <a:tailEnd/>
          </a:ln>
        </p:spPr>
        <p:txBody>
          <a:bodyPr>
            <a:spAutoFit/>
          </a:bodyPr>
          <a:lstStyle/>
          <a:p>
            <a:pPr>
              <a:spcBef>
                <a:spcPct val="50000"/>
              </a:spcBef>
            </a:pPr>
            <a:r>
              <a:rPr lang="da-DK"/>
              <a:t>Industrilandskaber og velfærdsstrategi: 1950-60ernes regionplanlægning</a:t>
            </a:r>
          </a:p>
        </p:txBody>
      </p:sp>
      <p:pic>
        <p:nvPicPr>
          <p:cNvPr id="28674" name="Picture 2" descr="U:\Lise Schrøder\Fig 04.jpg"/>
          <p:cNvPicPr>
            <a:picLocks noChangeAspect="1" noChangeArrowheads="1"/>
          </p:cNvPicPr>
          <p:nvPr/>
        </p:nvPicPr>
        <p:blipFill>
          <a:blip r:embed="rId3"/>
          <a:srcRect/>
          <a:stretch>
            <a:fillRect/>
          </a:stretch>
        </p:blipFill>
        <p:spPr bwMode="auto">
          <a:xfrm>
            <a:off x="5643563" y="3929063"/>
            <a:ext cx="960437" cy="2030412"/>
          </a:xfrm>
          <a:prstGeom prst="rect">
            <a:avLst/>
          </a:prstGeom>
          <a:noFill/>
          <a:ln w="9525">
            <a:noFill/>
            <a:miter lim="800000"/>
            <a:headEnd/>
            <a:tailEnd/>
          </a:ln>
        </p:spPr>
      </p:pic>
      <p:pic>
        <p:nvPicPr>
          <p:cNvPr id="28676" name="Picture 4" descr="U:\Lise Schrøder\Fig 06.jpg"/>
          <p:cNvPicPr>
            <a:picLocks noChangeAspect="1" noChangeArrowheads="1"/>
          </p:cNvPicPr>
          <p:nvPr/>
        </p:nvPicPr>
        <p:blipFill>
          <a:blip r:embed="rId4"/>
          <a:srcRect/>
          <a:stretch>
            <a:fillRect/>
          </a:stretch>
        </p:blipFill>
        <p:spPr bwMode="auto">
          <a:xfrm>
            <a:off x="7643813" y="4000500"/>
            <a:ext cx="1295400" cy="2071688"/>
          </a:xfrm>
          <a:prstGeom prst="rect">
            <a:avLst/>
          </a:prstGeom>
          <a:noFill/>
          <a:ln w="9525">
            <a:noFill/>
            <a:miter lim="800000"/>
            <a:headEnd/>
            <a:tailEnd/>
          </a:ln>
        </p:spPr>
      </p:pic>
      <p:pic>
        <p:nvPicPr>
          <p:cNvPr id="28677" name="Picture 5" descr="U:\Lise Schrøder\Fig 05.jpg"/>
          <p:cNvPicPr>
            <a:picLocks noChangeAspect="1" noChangeArrowheads="1"/>
          </p:cNvPicPr>
          <p:nvPr/>
        </p:nvPicPr>
        <p:blipFill>
          <a:blip r:embed="rId5"/>
          <a:srcRect/>
          <a:stretch>
            <a:fillRect/>
          </a:stretch>
        </p:blipFill>
        <p:spPr bwMode="auto">
          <a:xfrm>
            <a:off x="6643688" y="3929063"/>
            <a:ext cx="942975" cy="2071687"/>
          </a:xfrm>
          <a:prstGeom prst="rect">
            <a:avLst/>
          </a:prstGeom>
          <a:noFill/>
          <a:ln w="9525">
            <a:noFill/>
            <a:miter lim="800000"/>
            <a:headEnd/>
            <a:tailEnd/>
          </a:ln>
        </p:spPr>
      </p:pic>
      <p:sp>
        <p:nvSpPr>
          <p:cNvPr id="18439" name="Rektangel 7"/>
          <p:cNvSpPr>
            <a:spLocks noChangeArrowheads="1"/>
          </p:cNvSpPr>
          <p:nvPr/>
        </p:nvSpPr>
        <p:spPr bwMode="auto">
          <a:xfrm>
            <a:off x="571500" y="571500"/>
            <a:ext cx="4572000" cy="830263"/>
          </a:xfrm>
          <a:prstGeom prst="rect">
            <a:avLst/>
          </a:prstGeom>
          <a:noFill/>
          <a:ln w="9525">
            <a:noFill/>
            <a:miter lim="800000"/>
            <a:headEnd/>
            <a:tailEnd/>
          </a:ln>
        </p:spPr>
        <p:txBody>
          <a:bodyPr>
            <a:spAutoFit/>
          </a:bodyPr>
          <a:lstStyle/>
          <a:p>
            <a:r>
              <a:rPr lang="da-DK" sz="1200"/>
              <a:t>Forslag til planlægningsprogram (1962): </a:t>
            </a:r>
          </a:p>
          <a:p>
            <a:r>
              <a:rPr lang="da-DK" sz="1200"/>
              <a:t>”... </a:t>
            </a:r>
            <a:r>
              <a:rPr lang="da-DK" sz="1200" i="1"/>
              <a:t>til syvende og sidst ... at give landsdelens befolkning ligeså gode levevilkår – i ordets bredeste forstand – som landets øvrige befolkning</a:t>
            </a:r>
            <a:r>
              <a:rPr lang="da-DK" sz="1200"/>
              <a:t>.”</a:t>
            </a:r>
          </a:p>
        </p:txBody>
      </p:sp>
      <p:sp>
        <p:nvSpPr>
          <p:cNvPr id="9" name="Tekstboks 8"/>
          <p:cNvSpPr txBox="1">
            <a:spLocks noChangeArrowheads="1"/>
          </p:cNvSpPr>
          <p:nvPr/>
        </p:nvSpPr>
        <p:spPr bwMode="auto">
          <a:xfrm>
            <a:off x="142875" y="1571625"/>
            <a:ext cx="3000375" cy="1200150"/>
          </a:xfrm>
          <a:prstGeom prst="rect">
            <a:avLst/>
          </a:prstGeom>
          <a:noFill/>
          <a:ln w="9525">
            <a:noFill/>
            <a:miter lim="800000"/>
            <a:headEnd/>
            <a:tailEnd/>
          </a:ln>
        </p:spPr>
        <p:txBody>
          <a:bodyPr>
            <a:spAutoFit/>
          </a:bodyPr>
          <a:lstStyle/>
          <a:p>
            <a:r>
              <a:rPr lang="da-DK" sz="1200"/>
              <a:t>Regionplanskitsen (1966): </a:t>
            </a:r>
          </a:p>
          <a:p>
            <a:r>
              <a:rPr lang="da-DK" sz="1200" i="1"/>
              <a:t>”et godt industriel klima” </a:t>
            </a:r>
            <a:r>
              <a:rPr lang="da-DK" sz="1200"/>
              <a:t>og </a:t>
            </a:r>
            <a:r>
              <a:rPr lang="da-DK" sz="1200" i="1"/>
              <a:t>”koncentration af bestræbelserne”</a:t>
            </a:r>
          </a:p>
          <a:p>
            <a:endParaRPr lang="da-DK" sz="1200" i="1"/>
          </a:p>
          <a:p>
            <a:pPr>
              <a:buFontTx/>
              <a:buChar char="-"/>
            </a:pPr>
            <a:r>
              <a:rPr lang="da-DK" sz="1200"/>
              <a:t> Et regionscenter og tre vækstområder</a:t>
            </a:r>
          </a:p>
          <a:p>
            <a:pPr>
              <a:buFontTx/>
              <a:buChar char="-"/>
            </a:pPr>
            <a:r>
              <a:rPr lang="da-DK" sz="1200"/>
              <a:t> Resten til rekreation og landbrug</a:t>
            </a:r>
          </a:p>
        </p:txBody>
      </p:sp>
      <p:pic>
        <p:nvPicPr>
          <p:cNvPr id="18441" name="Picture 2" descr="At gå ture i naturen er noget det af det bedste, Anna Studsholt ved. Hun drømmer om at udvikle Nordjylland til et europæisk eldorado for friluftsliv. ">
            <a:hlinkClick r:id="rId6"/>
          </p:cNvPr>
          <p:cNvPicPr>
            <a:picLocks noChangeAspect="1" noChangeArrowheads="1"/>
          </p:cNvPicPr>
          <p:nvPr/>
        </p:nvPicPr>
        <p:blipFill>
          <a:blip r:embed="rId7"/>
          <a:srcRect/>
          <a:stretch>
            <a:fillRect/>
          </a:stretch>
        </p:blipFill>
        <p:spPr bwMode="auto">
          <a:xfrm>
            <a:off x="9537700" y="-8710613"/>
            <a:ext cx="2667000" cy="4000500"/>
          </a:xfrm>
          <a:prstGeom prst="rect">
            <a:avLst/>
          </a:prstGeom>
          <a:noFill/>
          <a:ln w="9525">
            <a:noFill/>
            <a:miter lim="800000"/>
            <a:headEnd/>
            <a:tailEnd/>
          </a:ln>
        </p:spPr>
      </p:pic>
      <p:pic>
        <p:nvPicPr>
          <p:cNvPr id="10243" name="Picture 3" descr="G:\Aalborg Historiske Museum\Morten Pedersen\Industrikvarterer\318db17a-957c-4196-a0dc-531f203a3454_large.jpg"/>
          <p:cNvPicPr>
            <a:picLocks noChangeAspect="1" noChangeArrowheads="1"/>
          </p:cNvPicPr>
          <p:nvPr/>
        </p:nvPicPr>
        <p:blipFill>
          <a:blip r:embed="rId7"/>
          <a:srcRect/>
          <a:stretch>
            <a:fillRect/>
          </a:stretch>
        </p:blipFill>
        <p:spPr bwMode="auto">
          <a:xfrm>
            <a:off x="547688" y="3143250"/>
            <a:ext cx="2333625" cy="3500438"/>
          </a:xfrm>
          <a:prstGeom prst="rect">
            <a:avLst/>
          </a:prstGeom>
          <a:noFill/>
          <a:ln w="9525">
            <a:noFill/>
            <a:miter lim="800000"/>
            <a:headEnd/>
            <a:tailEnd/>
          </a:ln>
        </p:spPr>
      </p:pic>
      <p:pic>
        <p:nvPicPr>
          <p:cNvPr id="18443" name="Picture 2" descr="Fig 08"/>
          <p:cNvPicPr>
            <a:picLocks noChangeAspect="1" noChangeArrowheads="1"/>
          </p:cNvPicPr>
          <p:nvPr/>
        </p:nvPicPr>
        <p:blipFill>
          <a:blip r:embed="rId8"/>
          <a:srcRect/>
          <a:stretch>
            <a:fillRect/>
          </a:stretch>
        </p:blipFill>
        <p:spPr bwMode="auto">
          <a:xfrm>
            <a:off x="5715000" y="714375"/>
            <a:ext cx="2428875" cy="2600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ppt_x"/>
                                          </p:val>
                                        </p:tav>
                                        <p:tav tm="100000">
                                          <p:val>
                                            <p:strVal val="#ppt_x"/>
                                          </p:val>
                                        </p:tav>
                                      </p:tavLst>
                                    </p:anim>
                                    <p:anim calcmode="lin" valueType="num">
                                      <p:cBhvr additive="base">
                                        <p:cTn id="8" dur="500" fill="hold"/>
                                        <p:tgtEl>
                                          <p:spTgt spid="286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677"/>
                                        </p:tgtEl>
                                        <p:attrNameLst>
                                          <p:attrName>style.visibility</p:attrName>
                                        </p:attrNameLst>
                                      </p:cBhvr>
                                      <p:to>
                                        <p:strVal val="visible"/>
                                      </p:to>
                                    </p:set>
                                    <p:anim calcmode="lin" valueType="num">
                                      <p:cBhvr additive="base">
                                        <p:cTn id="11" dur="500" fill="hold"/>
                                        <p:tgtEl>
                                          <p:spTgt spid="28677"/>
                                        </p:tgtEl>
                                        <p:attrNameLst>
                                          <p:attrName>ppt_x</p:attrName>
                                        </p:attrNameLst>
                                      </p:cBhvr>
                                      <p:tavLst>
                                        <p:tav tm="0">
                                          <p:val>
                                            <p:strVal val="#ppt_x"/>
                                          </p:val>
                                        </p:tav>
                                        <p:tav tm="100000">
                                          <p:val>
                                            <p:strVal val="#ppt_x"/>
                                          </p:val>
                                        </p:tav>
                                      </p:tavLst>
                                    </p:anim>
                                    <p:anim calcmode="lin" valueType="num">
                                      <p:cBhvr additive="base">
                                        <p:cTn id="12" dur="500" fill="hold"/>
                                        <p:tgtEl>
                                          <p:spTgt spid="2867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674"/>
                                        </p:tgtEl>
                                        <p:attrNameLst>
                                          <p:attrName>style.visibility</p:attrName>
                                        </p:attrNameLst>
                                      </p:cBhvr>
                                      <p:to>
                                        <p:strVal val="visible"/>
                                      </p:to>
                                    </p:set>
                                    <p:anim calcmode="lin" valueType="num">
                                      <p:cBhvr additive="base">
                                        <p:cTn id="15" dur="500" fill="hold"/>
                                        <p:tgtEl>
                                          <p:spTgt spid="28674"/>
                                        </p:tgtEl>
                                        <p:attrNameLst>
                                          <p:attrName>ppt_x</p:attrName>
                                        </p:attrNameLst>
                                      </p:cBhvr>
                                      <p:tavLst>
                                        <p:tav tm="0">
                                          <p:val>
                                            <p:strVal val="#ppt_x"/>
                                          </p:val>
                                        </p:tav>
                                        <p:tav tm="100000">
                                          <p:val>
                                            <p:strVal val="#ppt_x"/>
                                          </p:val>
                                        </p:tav>
                                      </p:tavLst>
                                    </p:anim>
                                    <p:anim calcmode="lin" valueType="num">
                                      <p:cBhvr additive="base">
                                        <p:cTn id="16" dur="500" fill="hold"/>
                                        <p:tgtEl>
                                          <p:spTgt spid="2867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101"/>
                                        </p:tgtEl>
                                        <p:attrNameLst>
                                          <p:attrName>style.visibility</p:attrName>
                                        </p:attrNameLst>
                                      </p:cBhvr>
                                      <p:to>
                                        <p:strVal val="visible"/>
                                      </p:to>
                                    </p:set>
                                    <p:anim calcmode="lin" valueType="num">
                                      <p:cBhvr additive="base">
                                        <p:cTn id="19" dur="500" fill="hold"/>
                                        <p:tgtEl>
                                          <p:spTgt spid="4101"/>
                                        </p:tgtEl>
                                        <p:attrNameLst>
                                          <p:attrName>ppt_x</p:attrName>
                                        </p:attrNameLst>
                                      </p:cBhvr>
                                      <p:tavLst>
                                        <p:tav tm="0">
                                          <p:val>
                                            <p:strVal val="#ppt_x"/>
                                          </p:val>
                                        </p:tav>
                                        <p:tav tm="100000">
                                          <p:val>
                                            <p:strVal val="#ppt_x"/>
                                          </p:val>
                                        </p:tav>
                                      </p:tavLst>
                                    </p:anim>
                                    <p:anim calcmode="lin" valueType="num">
                                      <p:cBhvr additive="base">
                                        <p:cTn id="20" dur="500" fill="hold"/>
                                        <p:tgtEl>
                                          <p:spTgt spid="410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243"/>
                                        </p:tgtEl>
                                        <p:attrNameLst>
                                          <p:attrName>style.visibility</p:attrName>
                                        </p:attrNameLst>
                                      </p:cBhvr>
                                      <p:to>
                                        <p:strVal val="visible"/>
                                      </p:to>
                                    </p:set>
                                    <p:anim calcmode="lin" valueType="num">
                                      <p:cBhvr additive="base">
                                        <p:cTn id="27" dur="500" fill="hold"/>
                                        <p:tgtEl>
                                          <p:spTgt spid="10243"/>
                                        </p:tgtEl>
                                        <p:attrNameLst>
                                          <p:attrName>ppt_x</p:attrName>
                                        </p:attrNameLst>
                                      </p:cBhvr>
                                      <p:tavLst>
                                        <p:tav tm="0">
                                          <p:val>
                                            <p:strVal val="#ppt_x"/>
                                          </p:val>
                                        </p:tav>
                                        <p:tav tm="100000">
                                          <p:val>
                                            <p:strVal val="#ppt_x"/>
                                          </p:val>
                                        </p:tav>
                                      </p:tavLst>
                                    </p:anim>
                                    <p:anim calcmode="lin" valueType="num">
                                      <p:cBhvr additive="base">
                                        <p:cTn id="28"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BPV og Lokplansområder"/>
          <p:cNvPicPr>
            <a:picLocks noChangeAspect="1" noChangeArrowheads="1"/>
          </p:cNvPicPr>
          <p:nvPr/>
        </p:nvPicPr>
        <p:blipFill>
          <a:blip r:embed="rId2"/>
          <a:srcRect/>
          <a:stretch>
            <a:fillRect/>
          </a:stretch>
        </p:blipFill>
        <p:spPr bwMode="auto">
          <a:xfrm>
            <a:off x="5500688" y="1428750"/>
            <a:ext cx="3265487" cy="3643313"/>
          </a:xfrm>
          <a:prstGeom prst="rect">
            <a:avLst/>
          </a:prstGeom>
          <a:noFill/>
          <a:ln w="9525">
            <a:noFill/>
            <a:miter lim="800000"/>
            <a:headEnd/>
            <a:tailEnd/>
          </a:ln>
        </p:spPr>
      </p:pic>
      <p:sp>
        <p:nvSpPr>
          <p:cNvPr id="19458" name="Text Box 2"/>
          <p:cNvSpPr txBox="1">
            <a:spLocks noChangeArrowheads="1"/>
          </p:cNvSpPr>
          <p:nvPr/>
        </p:nvSpPr>
        <p:spPr bwMode="auto">
          <a:xfrm>
            <a:off x="611188" y="333375"/>
            <a:ext cx="4681537" cy="366713"/>
          </a:xfrm>
          <a:prstGeom prst="rect">
            <a:avLst/>
          </a:prstGeom>
          <a:noFill/>
          <a:ln w="9525">
            <a:noFill/>
            <a:miter lim="800000"/>
            <a:headEnd/>
            <a:tailEnd/>
          </a:ln>
        </p:spPr>
        <p:txBody>
          <a:bodyPr>
            <a:spAutoFit/>
          </a:bodyPr>
          <a:lstStyle/>
          <a:p>
            <a:pPr>
              <a:spcBef>
                <a:spcPct val="50000"/>
              </a:spcBef>
            </a:pPr>
            <a:endParaRPr lang="da-DK"/>
          </a:p>
        </p:txBody>
      </p:sp>
      <p:sp>
        <p:nvSpPr>
          <p:cNvPr id="19459" name="Text Box 3"/>
          <p:cNvSpPr txBox="1">
            <a:spLocks noChangeArrowheads="1"/>
          </p:cNvSpPr>
          <p:nvPr/>
        </p:nvSpPr>
        <p:spPr bwMode="auto">
          <a:xfrm>
            <a:off x="285750" y="214313"/>
            <a:ext cx="3384550" cy="307975"/>
          </a:xfrm>
          <a:prstGeom prst="rect">
            <a:avLst/>
          </a:prstGeom>
          <a:noFill/>
          <a:ln w="9525">
            <a:noFill/>
            <a:miter lim="800000"/>
            <a:headEnd/>
            <a:tailEnd/>
          </a:ln>
        </p:spPr>
        <p:txBody>
          <a:bodyPr>
            <a:spAutoFit/>
          </a:bodyPr>
          <a:lstStyle/>
          <a:p>
            <a:pPr>
              <a:spcBef>
                <a:spcPct val="50000"/>
              </a:spcBef>
            </a:pPr>
            <a:r>
              <a:rPr lang="da-DK" sz="1400"/>
              <a:t>I industrikvarteret 1945-1970</a:t>
            </a:r>
          </a:p>
        </p:txBody>
      </p:sp>
      <p:sp>
        <p:nvSpPr>
          <p:cNvPr id="19460" name="Text Box 295"/>
          <p:cNvSpPr txBox="1">
            <a:spLocks noChangeArrowheads="1"/>
          </p:cNvSpPr>
          <p:nvPr/>
        </p:nvSpPr>
        <p:spPr bwMode="auto">
          <a:xfrm>
            <a:off x="285750" y="571500"/>
            <a:ext cx="4214813" cy="1323975"/>
          </a:xfrm>
          <a:prstGeom prst="rect">
            <a:avLst/>
          </a:prstGeom>
          <a:noFill/>
          <a:ln w="9525">
            <a:noFill/>
            <a:miter lim="800000"/>
            <a:headEnd/>
            <a:tailEnd/>
          </a:ln>
        </p:spPr>
        <p:txBody>
          <a:bodyPr>
            <a:spAutoFit/>
          </a:bodyPr>
          <a:lstStyle/>
          <a:p>
            <a:pPr>
              <a:spcBef>
                <a:spcPct val="50000"/>
              </a:spcBef>
            </a:pPr>
            <a:r>
              <a:rPr lang="da-DK" sz="1000" b="1"/>
              <a:t>Byplanvedtægter 1958-1970</a:t>
            </a:r>
            <a:r>
              <a:rPr lang="da-DK" sz="1000"/>
              <a:t>:</a:t>
            </a:r>
          </a:p>
          <a:p>
            <a:pPr>
              <a:spcBef>
                <a:spcPct val="50000"/>
              </a:spcBef>
              <a:buFontTx/>
              <a:buChar char="•"/>
            </a:pPr>
            <a:r>
              <a:rPr lang="da-DK" sz="1000"/>
              <a:t> Infrastruktur (adgangs-, distributions- og udstykningsveje)</a:t>
            </a:r>
          </a:p>
          <a:p>
            <a:pPr>
              <a:spcBef>
                <a:spcPct val="50000"/>
              </a:spcBef>
              <a:buFontTx/>
              <a:buChar char="•"/>
            </a:pPr>
            <a:r>
              <a:rPr lang="da-DK" sz="1000"/>
              <a:t> Bygningsdimensioner – max. 3 m</a:t>
            </a:r>
            <a:r>
              <a:rPr lang="da-DK" sz="1000" baseline="30000"/>
              <a:t>3</a:t>
            </a:r>
            <a:r>
              <a:rPr lang="da-DK" sz="1000"/>
              <a:t> pr. m</a:t>
            </a:r>
            <a:r>
              <a:rPr lang="da-DK" sz="1000" baseline="30000"/>
              <a:t>2 </a:t>
            </a:r>
            <a:r>
              <a:rPr lang="da-DK" sz="1000"/>
              <a:t>udstykning</a:t>
            </a:r>
          </a:p>
          <a:p>
            <a:pPr>
              <a:spcBef>
                <a:spcPct val="50000"/>
              </a:spcBef>
              <a:buFontTx/>
              <a:buChar char="•"/>
            </a:pPr>
            <a:r>
              <a:rPr lang="da-DK" sz="1000"/>
              <a:t> Max. udstykning – gerne 2500 m</a:t>
            </a:r>
            <a:r>
              <a:rPr lang="da-DK" sz="1000" baseline="30000"/>
              <a:t>2</a:t>
            </a:r>
            <a:r>
              <a:rPr lang="da-DK" sz="1000"/>
              <a:t> </a:t>
            </a:r>
          </a:p>
          <a:p>
            <a:pPr>
              <a:spcBef>
                <a:spcPct val="50000"/>
              </a:spcBef>
              <a:buFontTx/>
              <a:buChar char="•"/>
            </a:pPr>
            <a:r>
              <a:rPr lang="da-DK" sz="1000"/>
              <a:t> Facader udført i bygningssider, der ”</a:t>
            </a:r>
            <a:r>
              <a:rPr lang="da-DK" sz="1000" i="1"/>
              <a:t>efter Aalborg Kommunes skøn ikke virker skæmmende</a:t>
            </a:r>
            <a:r>
              <a:rPr lang="da-DK" sz="1000"/>
              <a:t>”</a:t>
            </a:r>
          </a:p>
        </p:txBody>
      </p:sp>
      <p:sp>
        <p:nvSpPr>
          <p:cNvPr id="5" name="Text Box 295"/>
          <p:cNvSpPr txBox="1">
            <a:spLocks noChangeArrowheads="1"/>
          </p:cNvSpPr>
          <p:nvPr/>
        </p:nvSpPr>
        <p:spPr bwMode="auto">
          <a:xfrm>
            <a:off x="285750" y="2214563"/>
            <a:ext cx="4143375" cy="708025"/>
          </a:xfrm>
          <a:prstGeom prst="rect">
            <a:avLst/>
          </a:prstGeom>
          <a:noFill/>
          <a:ln w="9525">
            <a:noFill/>
            <a:miter lim="800000"/>
            <a:headEnd/>
            <a:tailEnd/>
          </a:ln>
        </p:spPr>
        <p:txBody>
          <a:bodyPr>
            <a:spAutoFit/>
          </a:bodyPr>
          <a:lstStyle/>
          <a:p>
            <a:pPr>
              <a:spcBef>
                <a:spcPct val="50000"/>
              </a:spcBef>
            </a:pPr>
            <a:r>
              <a:rPr lang="da-DK" sz="1000" b="1"/>
              <a:t>BBR 1958-1970 (kode 220: bygninger til industriel produktion)</a:t>
            </a:r>
            <a:r>
              <a:rPr lang="da-DK" sz="1000"/>
              <a:t>:</a:t>
            </a:r>
          </a:p>
          <a:p>
            <a:pPr>
              <a:spcBef>
                <a:spcPct val="50000"/>
              </a:spcBef>
              <a:buFontTx/>
              <a:buChar char="-"/>
            </a:pPr>
            <a:r>
              <a:rPr lang="da-DK" sz="1000"/>
              <a:t> 94% én-etagesbygninger</a:t>
            </a:r>
          </a:p>
          <a:p>
            <a:pPr>
              <a:spcBef>
                <a:spcPct val="50000"/>
              </a:spcBef>
              <a:buFontTx/>
              <a:buChar char="-"/>
            </a:pPr>
            <a:r>
              <a:rPr lang="da-DK" sz="1000"/>
              <a:t> Gennemsnitligt areal under 1000 m</a:t>
            </a:r>
            <a:r>
              <a:rPr lang="da-DK" sz="1000" baseline="30000"/>
              <a:t>2</a:t>
            </a:r>
            <a:endParaRPr lang="da-DK" sz="1000"/>
          </a:p>
        </p:txBody>
      </p:sp>
      <p:graphicFrame>
        <p:nvGraphicFramePr>
          <p:cNvPr id="13" name="Tabel 12"/>
          <p:cNvGraphicFramePr>
            <a:graphicFrameLocks noGrp="1"/>
          </p:cNvGraphicFramePr>
          <p:nvPr/>
        </p:nvGraphicFramePr>
        <p:xfrm>
          <a:off x="214313" y="4929188"/>
          <a:ext cx="4357687" cy="1481137"/>
        </p:xfrm>
        <a:graphic>
          <a:graphicData uri="http://schemas.openxmlformats.org/drawingml/2006/table">
            <a:tbl>
              <a:tblPr/>
              <a:tblGrid>
                <a:gridCol w="1452415"/>
                <a:gridCol w="1452415"/>
                <a:gridCol w="1452888"/>
              </a:tblGrid>
              <a:tr h="0">
                <a:tc>
                  <a:txBody>
                    <a:bodyPr/>
                    <a:lstStyle/>
                    <a:p>
                      <a:pPr hangingPunct="0">
                        <a:lnSpc>
                          <a:spcPct val="120000"/>
                        </a:lnSpc>
                        <a:spcAft>
                          <a:spcPts val="0"/>
                        </a:spcAft>
                      </a:pPr>
                      <a:r>
                        <a:rPr lang="da-DK" sz="900" dirty="0">
                          <a:latin typeface="Times New Roman"/>
                          <a:ea typeface="Times New Roman"/>
                        </a:rPr>
                        <a:t>TAGDÆKNING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1950erne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1960erne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ct val="120000"/>
                        </a:lnSpc>
                        <a:spcAft>
                          <a:spcPts val="0"/>
                        </a:spcAft>
                      </a:pPr>
                      <a:r>
                        <a:rPr lang="da-DK" sz="900">
                          <a:latin typeface="Times New Roman"/>
                          <a:ea typeface="Times New Roman"/>
                        </a:rPr>
                        <a:t>Andet materiale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endParaRPr lang="da-DK" sz="9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endParaRPr lang="da-DK" sz="9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ct val="120000"/>
                        </a:lnSpc>
                        <a:spcAft>
                          <a:spcPts val="0"/>
                        </a:spcAft>
                      </a:pPr>
                      <a:r>
                        <a:rPr lang="da-DK" sz="900" dirty="0">
                          <a:latin typeface="Times New Roman"/>
                          <a:ea typeface="Times New Roman"/>
                        </a:rPr>
                        <a:t>Built-up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dirty="0">
                          <a:latin typeface="Times New Roman"/>
                          <a:ea typeface="Times New Roman"/>
                        </a:rPr>
                        <a:t>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17 %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ct val="120000"/>
                        </a:lnSpc>
                        <a:spcAft>
                          <a:spcPts val="0"/>
                        </a:spcAft>
                      </a:pPr>
                      <a:r>
                        <a:rPr lang="da-DK" sz="900">
                          <a:latin typeface="Times New Roman"/>
                          <a:ea typeface="Times New Roman"/>
                        </a:rPr>
                        <a:t>Cementsten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endParaRPr lang="da-DK" sz="9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endParaRPr lang="da-DK" sz="9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ct val="120000"/>
                        </a:lnSpc>
                        <a:spcAft>
                          <a:spcPts val="0"/>
                        </a:spcAft>
                      </a:pPr>
                      <a:r>
                        <a:rPr lang="da-DK" sz="900" dirty="0">
                          <a:latin typeface="Times New Roman"/>
                          <a:ea typeface="Times New Roman"/>
                        </a:rPr>
                        <a:t>Fibercement, herunder asbest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hangingPunct="0">
                        <a:lnSpc>
                          <a:spcPct val="120000"/>
                        </a:lnSpc>
                        <a:spcAft>
                          <a:spcPts val="0"/>
                        </a:spcAft>
                      </a:pPr>
                      <a:r>
                        <a:rPr lang="da-DK" sz="900">
                          <a:latin typeface="Times New Roman"/>
                          <a:ea typeface="Times New Roman"/>
                        </a:rPr>
                        <a:t>92 %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hangingPunct="0">
                        <a:lnSpc>
                          <a:spcPct val="120000"/>
                        </a:lnSpc>
                        <a:spcAft>
                          <a:spcPts val="0"/>
                        </a:spcAft>
                      </a:pPr>
                      <a:r>
                        <a:rPr lang="da-DK" sz="900">
                          <a:latin typeface="Times New Roman"/>
                          <a:ea typeface="Times New Roman"/>
                        </a:rPr>
                        <a:t>52 %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0">
                <a:tc>
                  <a:txBody>
                    <a:bodyPr/>
                    <a:lstStyle/>
                    <a:p>
                      <a:pPr hangingPunct="0">
                        <a:lnSpc>
                          <a:spcPct val="120000"/>
                        </a:lnSpc>
                        <a:spcAft>
                          <a:spcPts val="0"/>
                        </a:spcAft>
                      </a:pPr>
                      <a:r>
                        <a:rPr lang="da-DK" sz="900">
                          <a:latin typeface="Times New Roman"/>
                          <a:ea typeface="Times New Roman"/>
                        </a:rPr>
                        <a:t>Metalplader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endParaRPr lang="da-DK" sz="9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ct val="120000"/>
                        </a:lnSpc>
                        <a:spcAft>
                          <a:spcPts val="0"/>
                        </a:spcAft>
                      </a:pPr>
                      <a:r>
                        <a:rPr lang="da-DK" sz="900">
                          <a:latin typeface="Times New Roman"/>
                          <a:ea typeface="Times New Roman"/>
                        </a:rPr>
                        <a:t>Tagpap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endParaRPr lang="da-DK" sz="9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29 %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ct val="120000"/>
                        </a:lnSpc>
                        <a:spcAft>
                          <a:spcPts val="0"/>
                        </a:spcAft>
                      </a:pPr>
                      <a:r>
                        <a:rPr lang="da-DK" sz="900">
                          <a:latin typeface="Times New Roman"/>
                          <a:ea typeface="Times New Roman"/>
                        </a:rPr>
                        <a:t>Tegl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endParaRPr lang="da-DK" sz="9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endParaRPr lang="da-DK" sz="9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4" name="Tabel 13"/>
          <p:cNvGraphicFramePr>
            <a:graphicFrameLocks noGrp="1"/>
          </p:cNvGraphicFramePr>
          <p:nvPr/>
        </p:nvGraphicFramePr>
        <p:xfrm>
          <a:off x="214313" y="3071813"/>
          <a:ext cx="4357687" cy="1703387"/>
        </p:xfrm>
        <a:graphic>
          <a:graphicData uri="http://schemas.openxmlformats.org/drawingml/2006/table">
            <a:tbl>
              <a:tblPr/>
              <a:tblGrid>
                <a:gridCol w="1452415"/>
                <a:gridCol w="1452415"/>
                <a:gridCol w="1452888"/>
              </a:tblGrid>
              <a:tr h="71438">
                <a:tc>
                  <a:txBody>
                    <a:bodyPr/>
                    <a:lstStyle/>
                    <a:p>
                      <a:pPr hangingPunct="0">
                        <a:lnSpc>
                          <a:spcPct val="120000"/>
                        </a:lnSpc>
                        <a:spcAft>
                          <a:spcPts val="0"/>
                        </a:spcAft>
                      </a:pPr>
                      <a:r>
                        <a:rPr lang="da-DK" sz="900" dirty="0">
                          <a:latin typeface="Times New Roman"/>
                          <a:ea typeface="Times New Roman"/>
                        </a:rPr>
                        <a:t>YDERVÆGSMATERIALE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1950erne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1960erne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597">
                <a:tc>
                  <a:txBody>
                    <a:bodyPr/>
                    <a:lstStyle/>
                    <a:p>
                      <a:pPr hangingPunct="0">
                        <a:lnSpc>
                          <a:spcPct val="120000"/>
                        </a:lnSpc>
                        <a:spcAft>
                          <a:spcPts val="0"/>
                        </a:spcAft>
                      </a:pPr>
                      <a:r>
                        <a:rPr lang="da-DK" sz="900">
                          <a:latin typeface="Times New Roman"/>
                          <a:ea typeface="Times New Roman"/>
                        </a:rPr>
                        <a:t>Træbeklædning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endParaRPr lang="da-DK" sz="9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597">
                <a:tc>
                  <a:txBody>
                    <a:bodyPr/>
                    <a:lstStyle/>
                    <a:p>
                      <a:pPr hangingPunct="0">
                        <a:lnSpc>
                          <a:spcPct val="120000"/>
                        </a:lnSpc>
                        <a:spcAft>
                          <a:spcPts val="0"/>
                        </a:spcAft>
                      </a:pPr>
                      <a:r>
                        <a:rPr lang="da-DK" sz="900">
                          <a:latin typeface="Times New Roman"/>
                          <a:ea typeface="Times New Roman"/>
                        </a:rPr>
                        <a:t>Mursten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hangingPunct="0">
                        <a:lnSpc>
                          <a:spcPct val="120000"/>
                        </a:lnSpc>
                        <a:spcAft>
                          <a:spcPts val="0"/>
                        </a:spcAft>
                      </a:pPr>
                      <a:r>
                        <a:rPr lang="da-DK" sz="900">
                          <a:latin typeface="Times New Roman"/>
                          <a:ea typeface="Times New Roman"/>
                        </a:rPr>
                        <a:t>54 %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hangingPunct="0">
                        <a:lnSpc>
                          <a:spcPct val="120000"/>
                        </a:lnSpc>
                        <a:spcAft>
                          <a:spcPts val="0"/>
                        </a:spcAft>
                      </a:pPr>
                      <a:r>
                        <a:rPr lang="da-DK" sz="900" dirty="0">
                          <a:latin typeface="Times New Roman"/>
                          <a:ea typeface="Times New Roman"/>
                        </a:rPr>
                        <a:t>47 %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201597">
                <a:tc>
                  <a:txBody>
                    <a:bodyPr/>
                    <a:lstStyle/>
                    <a:p>
                      <a:pPr hangingPunct="0">
                        <a:lnSpc>
                          <a:spcPct val="120000"/>
                        </a:lnSpc>
                        <a:spcAft>
                          <a:spcPts val="0"/>
                        </a:spcAft>
                      </a:pPr>
                      <a:r>
                        <a:rPr lang="da-DK" sz="900">
                          <a:latin typeface="Times New Roman"/>
                          <a:ea typeface="Times New Roman"/>
                        </a:rPr>
                        <a:t>Metalplader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endParaRPr lang="da-DK" sz="9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597">
                <a:tc>
                  <a:txBody>
                    <a:bodyPr/>
                    <a:lstStyle/>
                    <a:p>
                      <a:pPr hangingPunct="0">
                        <a:lnSpc>
                          <a:spcPct val="120000"/>
                        </a:lnSpc>
                        <a:spcAft>
                          <a:spcPts val="0"/>
                        </a:spcAft>
                      </a:pPr>
                      <a:r>
                        <a:rPr lang="da-DK" sz="900">
                          <a:latin typeface="Times New Roman"/>
                          <a:ea typeface="Times New Roman"/>
                        </a:rPr>
                        <a:t>Betonelementer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endParaRPr lang="da-DK" sz="9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17 %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597">
                <a:tc>
                  <a:txBody>
                    <a:bodyPr/>
                    <a:lstStyle/>
                    <a:p>
                      <a:pPr hangingPunct="0">
                        <a:lnSpc>
                          <a:spcPct val="120000"/>
                        </a:lnSpc>
                        <a:spcAft>
                          <a:spcPts val="0"/>
                        </a:spcAft>
                      </a:pPr>
                      <a:r>
                        <a:rPr lang="da-DK" sz="900">
                          <a:latin typeface="Times New Roman"/>
                          <a:ea typeface="Times New Roman"/>
                        </a:rPr>
                        <a:t>Letbeton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46 %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15 %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597">
                <a:tc>
                  <a:txBody>
                    <a:bodyPr/>
                    <a:lstStyle/>
                    <a:p>
                      <a:pPr hangingPunct="0">
                        <a:lnSpc>
                          <a:spcPct val="120000"/>
                        </a:lnSpc>
                        <a:spcAft>
                          <a:spcPts val="0"/>
                        </a:spcAft>
                      </a:pPr>
                      <a:r>
                        <a:rPr lang="da-DK" sz="900">
                          <a:latin typeface="Times New Roman"/>
                          <a:ea typeface="Times New Roman"/>
                        </a:rPr>
                        <a:t>Fibercement, herunder asbest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endParaRPr lang="da-DK" sz="9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a:latin typeface="Times New Roman"/>
                          <a:ea typeface="Times New Roman"/>
                        </a:rPr>
                        <a:t>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597">
                <a:tc>
                  <a:txBody>
                    <a:bodyPr/>
                    <a:lstStyle/>
                    <a:p>
                      <a:pPr hangingPunct="0">
                        <a:lnSpc>
                          <a:spcPct val="120000"/>
                        </a:lnSpc>
                        <a:spcAft>
                          <a:spcPts val="0"/>
                        </a:spcAft>
                      </a:pPr>
                      <a:r>
                        <a:rPr lang="da-DK" sz="900">
                          <a:latin typeface="Times New Roman"/>
                          <a:ea typeface="Times New Roman"/>
                        </a:rPr>
                        <a:t>Andet materiale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endParaRPr lang="da-DK" sz="9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da-DK" sz="900" dirty="0">
                          <a:latin typeface="Times New Roman"/>
                          <a:ea typeface="Times New Roman"/>
                        </a:rPr>
                        <a:t>9 %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par>
                                <p:cTn id="13" presetID="4"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el 18"/>
          <p:cNvGraphicFramePr>
            <a:graphicFrameLocks noGrp="1"/>
          </p:cNvGraphicFramePr>
          <p:nvPr/>
        </p:nvGraphicFramePr>
        <p:xfrm>
          <a:off x="142875" y="2428875"/>
          <a:ext cx="5395913" cy="4235450"/>
        </p:xfrm>
        <a:graphic>
          <a:graphicData uri="http://schemas.openxmlformats.org/drawingml/2006/table">
            <a:tbl>
              <a:tblPr/>
              <a:tblGrid>
                <a:gridCol w="845271"/>
                <a:gridCol w="388931"/>
                <a:gridCol w="1127742"/>
                <a:gridCol w="906795"/>
                <a:gridCol w="609879"/>
                <a:gridCol w="304940"/>
                <a:gridCol w="530702"/>
                <a:gridCol w="681567"/>
              </a:tblGrid>
              <a:tr h="205555">
                <a:tc>
                  <a:txBody>
                    <a:bodyPr/>
                    <a:lstStyle/>
                    <a:p>
                      <a:pPr fontAlgn="auto" hangingPunct="1">
                        <a:spcAft>
                          <a:spcPts val="0"/>
                        </a:spcAft>
                      </a:pPr>
                      <a:r>
                        <a:rPr lang="da-DK" sz="700" b="1" dirty="0">
                          <a:latin typeface="Arial"/>
                          <a:ea typeface="Times New Roman"/>
                        </a:rPr>
                        <a:t>Adresse</a:t>
                      </a:r>
                      <a:endParaRPr lang="da-DK" sz="1000" dirty="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b="1">
                          <a:latin typeface="Arial"/>
                          <a:ea typeface="Times New Roman"/>
                        </a:rPr>
                        <a:t>Byggeår</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b="1">
                          <a:latin typeface="Arial"/>
                          <a:ea typeface="Times New Roman"/>
                        </a:rPr>
                        <a:t>Firma, anvendelse</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b="1">
                          <a:latin typeface="Arial"/>
                          <a:ea typeface="Times New Roman"/>
                        </a:rPr>
                        <a:t>Arkitekt</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b="1">
                          <a:latin typeface="Arial"/>
                          <a:ea typeface="Times New Roman"/>
                        </a:rPr>
                        <a:t>Bygningstype </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b="1">
                          <a:latin typeface="Arial"/>
                          <a:ea typeface="Times New Roman"/>
                        </a:rPr>
                        <a:t>Areal (m</a:t>
                      </a:r>
                      <a:r>
                        <a:rPr lang="da-DK" sz="700" b="1" baseline="30000">
                          <a:latin typeface="Arial"/>
                          <a:ea typeface="Times New Roman"/>
                        </a:rPr>
                        <a:t>2</a:t>
                      </a:r>
                      <a:r>
                        <a:rPr lang="da-DK" sz="700" b="1">
                          <a:latin typeface="Arial"/>
                          <a:ea typeface="Times New Roman"/>
                        </a:rPr>
                        <a:t>)</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b="1">
                          <a:latin typeface="Arial"/>
                          <a:ea typeface="Times New Roman"/>
                        </a:rPr>
                        <a:t>Materiale ydermur</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b="1">
                          <a:latin typeface="Arial"/>
                          <a:ea typeface="Times New Roman"/>
                        </a:rPr>
                        <a:t>Tag</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002">
                <a:tc>
                  <a:txBody>
                    <a:bodyPr/>
                    <a:lstStyle/>
                    <a:p>
                      <a:pPr fontAlgn="auto" hangingPunct="1">
                        <a:spcAft>
                          <a:spcPts val="0"/>
                        </a:spcAft>
                      </a:pPr>
                      <a:r>
                        <a:rPr lang="da-DK" sz="700">
                          <a:latin typeface="Arial"/>
                          <a:ea typeface="Times New Roman"/>
                        </a:rPr>
                        <a:t>Frederikstadvej 1</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1954</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Chr. Kjærup, maskinfabrik</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dirty="0">
                          <a:latin typeface="Arial"/>
                          <a:ea typeface="Times New Roman"/>
                        </a:rPr>
                        <a:t>Tage. I.C. Poulsen</a:t>
                      </a:r>
                      <a:endParaRPr lang="da-DK" sz="1000" dirty="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dirty="0">
                          <a:latin typeface="Arial"/>
                          <a:ea typeface="Times New Roman"/>
                        </a:rPr>
                        <a:t>Hal </a:t>
                      </a:r>
                      <a:endParaRPr lang="da-DK" sz="1000" dirty="0">
                        <a:latin typeface="Times New Roman"/>
                        <a:ea typeface="Times New Roman"/>
                      </a:endParaRPr>
                    </a:p>
                  </a:txBody>
                  <a:tcPr marL="37471" marR="3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214</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Tegl</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Sadeltag/eternit</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33">
                <a:tc>
                  <a:txBody>
                    <a:bodyPr/>
                    <a:lstStyle/>
                    <a:p>
                      <a:pPr fontAlgn="auto" hangingPunct="1">
                        <a:spcAft>
                          <a:spcPts val="0"/>
                        </a:spcAft>
                      </a:pPr>
                      <a:r>
                        <a:rPr lang="da-DK" sz="700">
                          <a:latin typeface="Arial"/>
                          <a:ea typeface="Times New Roman"/>
                        </a:rPr>
                        <a:t>Frederikstadvej 5</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1956</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Varmings Eftf.A/S, Bosch lagerdepot og monteringshal</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Henning Jørgensen</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Fladebygning</a:t>
                      </a:r>
                      <a:endParaRPr lang="da-DK" sz="1000">
                        <a:latin typeface="Times New Roman"/>
                        <a:ea typeface="Times New Roman"/>
                      </a:endParaRPr>
                    </a:p>
                  </a:txBody>
                  <a:tcPr marL="37471" marR="3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837</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Siporex pudset</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Build up/eternit, pap</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33">
                <a:tc>
                  <a:txBody>
                    <a:bodyPr/>
                    <a:lstStyle/>
                    <a:p>
                      <a:pPr fontAlgn="auto" hangingPunct="1">
                        <a:spcAft>
                          <a:spcPts val="0"/>
                        </a:spcAft>
                      </a:pPr>
                      <a:r>
                        <a:rPr lang="da-DK" sz="700">
                          <a:latin typeface="Arial"/>
                          <a:ea typeface="Times New Roman"/>
                        </a:rPr>
                        <a:t>Frederikstadvej 7</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1958</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Skov &amp; Andersen, maskinfabrik</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Torben Stokholm</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Hal</a:t>
                      </a:r>
                      <a:endParaRPr lang="da-DK" sz="1000">
                        <a:latin typeface="Times New Roman"/>
                        <a:ea typeface="Times New Roman"/>
                      </a:endParaRPr>
                    </a:p>
                  </a:txBody>
                  <a:tcPr marL="37471" marR="3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427</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Tegl</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Ensidig hældning/eternit</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555">
                <a:tc>
                  <a:txBody>
                    <a:bodyPr/>
                    <a:lstStyle/>
                    <a:p>
                      <a:pPr fontAlgn="auto" hangingPunct="1">
                        <a:spcAft>
                          <a:spcPts val="0"/>
                        </a:spcAft>
                      </a:pPr>
                      <a:r>
                        <a:rPr lang="da-DK" sz="700">
                          <a:latin typeface="Arial"/>
                          <a:ea typeface="Times New Roman"/>
                        </a:rPr>
                        <a:t>Frederikstadvej 12</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1961</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Gartnernes Salgsforening, emballagehal</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A. W. Jørgensen</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Hal</a:t>
                      </a:r>
                      <a:endParaRPr lang="da-DK" sz="1000">
                        <a:latin typeface="Times New Roman"/>
                        <a:ea typeface="Times New Roman"/>
                      </a:endParaRPr>
                    </a:p>
                  </a:txBody>
                  <a:tcPr marL="37471" marR="3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1681</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Tegl</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Sadeltag/eternit</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555">
                <a:tc>
                  <a:txBody>
                    <a:bodyPr/>
                    <a:lstStyle/>
                    <a:p>
                      <a:pPr fontAlgn="auto" hangingPunct="1">
                        <a:spcAft>
                          <a:spcPts val="0"/>
                        </a:spcAft>
                      </a:pPr>
                      <a:r>
                        <a:rPr lang="da-DK" sz="700">
                          <a:latin typeface="Arial"/>
                          <a:ea typeface="Times New Roman"/>
                        </a:rPr>
                        <a:t>Frederikstadvej 12</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1961</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en-GB" sz="700">
                          <a:latin typeface="Arial"/>
                          <a:ea typeface="Times New Roman"/>
                        </a:rPr>
                        <a:t>Caltex Oil A/S, benzintankanlæg</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en-GB" sz="700">
                          <a:latin typeface="Arial"/>
                          <a:ea typeface="Times New Roman"/>
                        </a:rPr>
                        <a:t> </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en-GB" sz="700">
                          <a:latin typeface="Arial"/>
                          <a:ea typeface="Times New Roman"/>
                        </a:rPr>
                        <a:t>Fladebygning</a:t>
                      </a:r>
                      <a:endParaRPr lang="da-DK" sz="1000">
                        <a:latin typeface="Times New Roman"/>
                        <a:ea typeface="Times New Roman"/>
                      </a:endParaRPr>
                    </a:p>
                  </a:txBody>
                  <a:tcPr marL="37471" marR="3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50</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Tegl</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Build up</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33">
                <a:tc>
                  <a:txBody>
                    <a:bodyPr/>
                    <a:lstStyle/>
                    <a:p>
                      <a:pPr fontAlgn="auto" hangingPunct="1">
                        <a:spcAft>
                          <a:spcPts val="0"/>
                        </a:spcAft>
                      </a:pPr>
                      <a:r>
                        <a:rPr lang="da-DK" sz="700">
                          <a:latin typeface="Arial"/>
                          <a:ea typeface="Times New Roman"/>
                        </a:rPr>
                        <a:t>Frederikstadvej 15</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1959</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Gartnernes Salgsforening, sorteringscentral og bygning for grossister</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Helmuth Jasper &amp; Karl Karlsson</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Længer</a:t>
                      </a:r>
                      <a:endParaRPr lang="da-DK" sz="1000">
                        <a:latin typeface="Times New Roman"/>
                        <a:ea typeface="Times New Roman"/>
                      </a:endParaRPr>
                    </a:p>
                  </a:txBody>
                  <a:tcPr marL="37471" marR="3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2400</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Tegl</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Sadeltag/eternit</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002">
                <a:tc>
                  <a:txBody>
                    <a:bodyPr/>
                    <a:lstStyle/>
                    <a:p>
                      <a:pPr fontAlgn="auto" hangingPunct="1">
                        <a:spcAft>
                          <a:spcPts val="0"/>
                        </a:spcAft>
                      </a:pPr>
                      <a:r>
                        <a:rPr lang="da-DK" sz="700">
                          <a:latin typeface="Arial"/>
                          <a:ea typeface="Times New Roman"/>
                        </a:rPr>
                        <a:t>Frederikstadvej 16</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1961</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Dansk Esso, kiosk</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 </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endParaRPr lang="da-DK" sz="700">
                        <a:latin typeface="Arial"/>
                        <a:ea typeface="Times New Roman"/>
                      </a:endParaRPr>
                    </a:p>
                  </a:txBody>
                  <a:tcPr marL="37471" marR="3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12</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 </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Build up</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555">
                <a:tc>
                  <a:txBody>
                    <a:bodyPr/>
                    <a:lstStyle/>
                    <a:p>
                      <a:pPr fontAlgn="auto" hangingPunct="1">
                        <a:spcAft>
                          <a:spcPts val="0"/>
                        </a:spcAft>
                      </a:pPr>
                      <a:r>
                        <a:rPr lang="da-DK" sz="700">
                          <a:latin typeface="Arial"/>
                          <a:ea typeface="Times New Roman"/>
                        </a:rPr>
                        <a:t>Gøteborgvej 3</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1958</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Anders Nielsen, autoreparation</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Børge Ruby</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Hal</a:t>
                      </a:r>
                      <a:endParaRPr lang="da-DK" sz="1000">
                        <a:latin typeface="Times New Roman"/>
                        <a:ea typeface="Times New Roman"/>
                      </a:endParaRPr>
                    </a:p>
                  </a:txBody>
                  <a:tcPr marL="37471" marR="3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517</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Sadeltag/eternit</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555">
                <a:tc>
                  <a:txBody>
                    <a:bodyPr/>
                    <a:lstStyle/>
                    <a:p>
                      <a:pPr fontAlgn="auto" hangingPunct="1">
                        <a:spcAft>
                          <a:spcPts val="0"/>
                        </a:spcAft>
                      </a:pPr>
                      <a:r>
                        <a:rPr lang="da-DK" sz="700">
                          <a:latin typeface="Arial"/>
                          <a:ea typeface="Times New Roman"/>
                        </a:rPr>
                        <a:t>Gøteborgvej 5</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1958</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Aalborg Værkstedshuse, udlejning</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Albert Larsen</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Hal</a:t>
                      </a:r>
                      <a:endParaRPr lang="da-DK" sz="1000">
                        <a:latin typeface="Times New Roman"/>
                        <a:ea typeface="Times New Roman"/>
                      </a:endParaRPr>
                    </a:p>
                  </a:txBody>
                  <a:tcPr marL="37471" marR="3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492</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Tegl</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Sadeltag/eternit</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555">
                <a:tc>
                  <a:txBody>
                    <a:bodyPr/>
                    <a:lstStyle/>
                    <a:p>
                      <a:pPr fontAlgn="auto" hangingPunct="1">
                        <a:spcAft>
                          <a:spcPts val="0"/>
                        </a:spcAft>
                      </a:pPr>
                      <a:r>
                        <a:rPr lang="da-DK" sz="700">
                          <a:latin typeface="Arial"/>
                          <a:ea typeface="Times New Roman"/>
                        </a:rPr>
                        <a:t>Gøteborgvej 6</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1961</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Lykke Madsen, automobilforhandling</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 </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Fladebygning</a:t>
                      </a:r>
                      <a:endParaRPr lang="da-DK" sz="1000">
                        <a:latin typeface="Times New Roman"/>
                        <a:ea typeface="Times New Roman"/>
                      </a:endParaRPr>
                    </a:p>
                  </a:txBody>
                  <a:tcPr marL="37471" marR="3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2062</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Tegl</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Build up</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555">
                <a:tc>
                  <a:txBody>
                    <a:bodyPr/>
                    <a:lstStyle/>
                    <a:p>
                      <a:pPr fontAlgn="auto" hangingPunct="1">
                        <a:spcAft>
                          <a:spcPts val="0"/>
                        </a:spcAft>
                      </a:pPr>
                      <a:r>
                        <a:rPr lang="da-DK" sz="700">
                          <a:latin typeface="Arial"/>
                          <a:ea typeface="Times New Roman"/>
                        </a:rPr>
                        <a:t>Gøteborgvej 7</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1962</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Svend Overgaard A/S, farve- og lakfabrik</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Fabrikant H. Maindal</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Fladebygning</a:t>
                      </a:r>
                      <a:endParaRPr lang="da-DK" sz="1000">
                        <a:latin typeface="Times New Roman"/>
                        <a:ea typeface="Times New Roman"/>
                      </a:endParaRPr>
                    </a:p>
                  </a:txBody>
                  <a:tcPr marL="37471" marR="3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510</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Tegl</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Shed/træbeton, pap</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555">
                <a:tc>
                  <a:txBody>
                    <a:bodyPr/>
                    <a:lstStyle/>
                    <a:p>
                      <a:pPr fontAlgn="auto" hangingPunct="1">
                        <a:spcAft>
                          <a:spcPts val="0"/>
                        </a:spcAft>
                      </a:pPr>
                      <a:r>
                        <a:rPr lang="da-DK" sz="700">
                          <a:latin typeface="Arial"/>
                          <a:ea typeface="Times New Roman"/>
                        </a:rPr>
                        <a:t>Gøteborgvej 9</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1969</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Jysk Telefon, automatcentral</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 </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Fladebygning</a:t>
                      </a:r>
                      <a:endParaRPr lang="da-DK" sz="1000">
                        <a:latin typeface="Times New Roman"/>
                        <a:ea typeface="Times New Roman"/>
                      </a:endParaRPr>
                    </a:p>
                  </a:txBody>
                  <a:tcPr marL="37471" marR="3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71</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Sandwichelementer</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Build up</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555">
                <a:tc>
                  <a:txBody>
                    <a:bodyPr/>
                    <a:lstStyle/>
                    <a:p>
                      <a:pPr fontAlgn="auto" hangingPunct="1">
                        <a:spcAft>
                          <a:spcPts val="0"/>
                        </a:spcAft>
                      </a:pPr>
                      <a:r>
                        <a:rPr lang="da-DK" sz="700">
                          <a:latin typeface="Arial"/>
                          <a:ea typeface="Times New Roman"/>
                        </a:rPr>
                        <a:t>Gøteborgvej 15</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1956</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Elbo Svensson, cementstøberi</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C.F. Hansen</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Hal</a:t>
                      </a:r>
                      <a:endParaRPr lang="da-DK" sz="1000">
                        <a:latin typeface="Times New Roman"/>
                        <a:ea typeface="Times New Roman"/>
                      </a:endParaRPr>
                    </a:p>
                  </a:txBody>
                  <a:tcPr marL="37471" marR="3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455</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Betonsten</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Sadeltag/eternit</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555">
                <a:tc>
                  <a:txBody>
                    <a:bodyPr/>
                    <a:lstStyle/>
                    <a:p>
                      <a:pPr fontAlgn="auto" hangingPunct="1">
                        <a:spcAft>
                          <a:spcPts val="0"/>
                        </a:spcAft>
                      </a:pPr>
                      <a:r>
                        <a:rPr lang="da-DK" sz="700">
                          <a:latin typeface="Arial"/>
                          <a:ea typeface="Times New Roman"/>
                        </a:rPr>
                        <a:t>Riihimækivej 3</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1956</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Carl Christensen, maskinfabrik</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Arne Jacobsen</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Fladebygning</a:t>
                      </a:r>
                      <a:endParaRPr lang="da-DK" sz="1000">
                        <a:latin typeface="Times New Roman"/>
                        <a:ea typeface="Times New Roman"/>
                      </a:endParaRPr>
                    </a:p>
                  </a:txBody>
                  <a:tcPr marL="37471" marR="3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771</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Tegl</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Build up/siporex</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555">
                <a:tc>
                  <a:txBody>
                    <a:bodyPr/>
                    <a:lstStyle/>
                    <a:p>
                      <a:pPr fontAlgn="auto" hangingPunct="1">
                        <a:spcAft>
                          <a:spcPts val="0"/>
                        </a:spcAft>
                      </a:pPr>
                      <a:r>
                        <a:rPr lang="da-DK" sz="700">
                          <a:latin typeface="Arial"/>
                          <a:ea typeface="Times New Roman"/>
                        </a:rPr>
                        <a:t>Riihimækivej 4</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1954</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S.K. Sørensen, maskinsnedkeri</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Haldur Moll</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Hal</a:t>
                      </a:r>
                      <a:endParaRPr lang="da-DK" sz="1000">
                        <a:latin typeface="Times New Roman"/>
                        <a:ea typeface="Times New Roman"/>
                      </a:endParaRPr>
                    </a:p>
                  </a:txBody>
                  <a:tcPr marL="37471" marR="3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1111</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Siporex</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Sadeltag/eternit</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33">
                <a:tc>
                  <a:txBody>
                    <a:bodyPr/>
                    <a:lstStyle/>
                    <a:p>
                      <a:pPr fontAlgn="auto" hangingPunct="1">
                        <a:spcAft>
                          <a:spcPts val="0"/>
                        </a:spcAft>
                      </a:pPr>
                      <a:r>
                        <a:rPr lang="da-DK" sz="700">
                          <a:latin typeface="Arial"/>
                          <a:ea typeface="Times New Roman"/>
                        </a:rPr>
                        <a:t>Riihimækivej 6</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1958</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S.P. Radio, fjernsynsfabrik</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A/S Nordjysk Spændbeton Fabrik</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Flade</a:t>
                      </a:r>
                      <a:endParaRPr lang="da-DK" sz="1000">
                        <a:latin typeface="Times New Roman"/>
                        <a:ea typeface="Times New Roman"/>
                      </a:endParaRPr>
                    </a:p>
                  </a:txBody>
                  <a:tcPr marL="37471" marR="3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1164</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Tegl</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Ensidig hældning/træbeton, pap</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555">
                <a:tc>
                  <a:txBody>
                    <a:bodyPr/>
                    <a:lstStyle/>
                    <a:p>
                      <a:pPr fontAlgn="auto" hangingPunct="1">
                        <a:spcAft>
                          <a:spcPts val="0"/>
                        </a:spcAft>
                      </a:pPr>
                      <a:r>
                        <a:rPr lang="da-DK" sz="700">
                          <a:latin typeface="Arial"/>
                          <a:ea typeface="Times New Roman"/>
                        </a:rPr>
                        <a:t>Riihimækivej 8</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1959</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Erik Nielsen, lagerbygning for frugt</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Børge Ruby og Hylling Larsen</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Hal</a:t>
                      </a:r>
                      <a:endParaRPr lang="da-DK" sz="1000">
                        <a:latin typeface="Times New Roman"/>
                        <a:ea typeface="Times New Roman"/>
                      </a:endParaRPr>
                    </a:p>
                  </a:txBody>
                  <a:tcPr marL="37471" marR="3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auto" hangingPunct="1">
                        <a:spcAft>
                          <a:spcPts val="0"/>
                        </a:spcAft>
                      </a:pPr>
                      <a:r>
                        <a:rPr lang="da-DK" sz="700">
                          <a:latin typeface="Arial"/>
                          <a:ea typeface="Times New Roman"/>
                        </a:rPr>
                        <a:t>240</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a:latin typeface="Arial"/>
                          <a:ea typeface="Times New Roman"/>
                        </a:rPr>
                        <a:t>Tegl</a:t>
                      </a:r>
                      <a:endParaRPr lang="da-DK" sz="100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a-DK" sz="700" dirty="0">
                          <a:latin typeface="Arial"/>
                          <a:ea typeface="Times New Roman"/>
                        </a:rPr>
                        <a:t>Sadeltag/eternit</a:t>
                      </a:r>
                      <a:endParaRPr lang="da-DK" sz="1000" dirty="0">
                        <a:latin typeface="Times New Roman"/>
                        <a:ea typeface="Times New Roman"/>
                      </a:endParaRPr>
                    </a:p>
                  </a:txBody>
                  <a:tcPr marL="37471" marR="37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654" name="Text Box 2"/>
          <p:cNvSpPr txBox="1">
            <a:spLocks noChangeArrowheads="1"/>
          </p:cNvSpPr>
          <p:nvPr/>
        </p:nvSpPr>
        <p:spPr bwMode="auto">
          <a:xfrm>
            <a:off x="611188" y="333375"/>
            <a:ext cx="4681537" cy="366713"/>
          </a:xfrm>
          <a:prstGeom prst="rect">
            <a:avLst/>
          </a:prstGeom>
          <a:noFill/>
          <a:ln w="9525">
            <a:noFill/>
            <a:miter lim="800000"/>
            <a:headEnd/>
            <a:tailEnd/>
          </a:ln>
        </p:spPr>
        <p:txBody>
          <a:bodyPr>
            <a:spAutoFit/>
          </a:bodyPr>
          <a:lstStyle/>
          <a:p>
            <a:pPr>
              <a:spcBef>
                <a:spcPct val="50000"/>
              </a:spcBef>
            </a:pPr>
            <a:endParaRPr lang="da-DK"/>
          </a:p>
        </p:txBody>
      </p:sp>
      <p:sp>
        <p:nvSpPr>
          <p:cNvPr id="20655" name="Text Box 3"/>
          <p:cNvSpPr txBox="1">
            <a:spLocks noChangeArrowheads="1"/>
          </p:cNvSpPr>
          <p:nvPr/>
        </p:nvSpPr>
        <p:spPr bwMode="auto">
          <a:xfrm>
            <a:off x="214313" y="142875"/>
            <a:ext cx="3384550" cy="307975"/>
          </a:xfrm>
          <a:prstGeom prst="rect">
            <a:avLst/>
          </a:prstGeom>
          <a:noFill/>
          <a:ln w="9525">
            <a:noFill/>
            <a:miter lim="800000"/>
            <a:headEnd/>
            <a:tailEnd/>
          </a:ln>
        </p:spPr>
        <p:txBody>
          <a:bodyPr>
            <a:spAutoFit/>
          </a:bodyPr>
          <a:lstStyle/>
          <a:p>
            <a:pPr>
              <a:spcBef>
                <a:spcPct val="50000"/>
              </a:spcBef>
            </a:pPr>
            <a:r>
              <a:rPr lang="da-DK" sz="1400"/>
              <a:t>I industrikvarteret 1945-1970: Sofiendal</a:t>
            </a:r>
          </a:p>
        </p:txBody>
      </p:sp>
      <p:pic>
        <p:nvPicPr>
          <p:cNvPr id="20656" name="Picture 1" descr="G:\Aalborg Historiske Museum\Morten Pedersen\Industrikvarterer\23.09.05 008.jpg"/>
          <p:cNvPicPr>
            <a:picLocks noChangeAspect="1" noChangeArrowheads="1"/>
          </p:cNvPicPr>
          <p:nvPr/>
        </p:nvPicPr>
        <p:blipFill>
          <a:blip r:embed="rId2"/>
          <a:srcRect/>
          <a:stretch>
            <a:fillRect/>
          </a:stretch>
        </p:blipFill>
        <p:spPr bwMode="auto">
          <a:xfrm>
            <a:off x="6643688" y="0"/>
            <a:ext cx="2381250" cy="3571875"/>
          </a:xfrm>
          <a:prstGeom prst="rect">
            <a:avLst/>
          </a:prstGeom>
          <a:noFill/>
          <a:ln w="9525">
            <a:noFill/>
            <a:miter lim="800000"/>
            <a:headEnd/>
            <a:tailEnd/>
          </a:ln>
        </p:spPr>
      </p:pic>
      <p:pic>
        <p:nvPicPr>
          <p:cNvPr id="20657" name="Picture 3" descr="IMG_3952"/>
          <p:cNvPicPr>
            <a:picLocks noChangeAspect="1" noChangeArrowheads="1"/>
          </p:cNvPicPr>
          <p:nvPr/>
        </p:nvPicPr>
        <p:blipFill>
          <a:blip r:embed="rId3"/>
          <a:srcRect/>
          <a:stretch>
            <a:fillRect/>
          </a:stretch>
        </p:blipFill>
        <p:spPr bwMode="auto">
          <a:xfrm>
            <a:off x="5608638" y="3786188"/>
            <a:ext cx="3535362" cy="2357437"/>
          </a:xfrm>
          <a:prstGeom prst="rect">
            <a:avLst/>
          </a:prstGeom>
          <a:noFill/>
          <a:ln w="9525">
            <a:noFill/>
            <a:miter lim="800000"/>
            <a:headEnd/>
            <a:tailEnd/>
          </a:ln>
        </p:spPr>
      </p:pic>
      <p:sp>
        <p:nvSpPr>
          <p:cNvPr id="20658" name="Text Box 4"/>
          <p:cNvSpPr txBox="1">
            <a:spLocks noChangeArrowheads="1"/>
          </p:cNvSpPr>
          <p:nvPr/>
        </p:nvSpPr>
        <p:spPr bwMode="auto">
          <a:xfrm>
            <a:off x="5715000" y="5857875"/>
            <a:ext cx="2857500" cy="230188"/>
          </a:xfrm>
          <a:prstGeom prst="rect">
            <a:avLst/>
          </a:prstGeom>
          <a:noFill/>
          <a:ln w="9525">
            <a:noFill/>
            <a:miter lim="800000"/>
            <a:headEnd/>
            <a:tailEnd/>
          </a:ln>
        </p:spPr>
        <p:txBody>
          <a:bodyPr>
            <a:spAutoFit/>
          </a:bodyPr>
          <a:lstStyle/>
          <a:p>
            <a:pPr>
              <a:spcBef>
                <a:spcPct val="50000"/>
              </a:spcBef>
            </a:pPr>
            <a:r>
              <a:rPr lang="da-DK" sz="900"/>
              <a:t>Svend Overgaards Farve- og Lakfabrik (1962)</a:t>
            </a:r>
          </a:p>
        </p:txBody>
      </p:sp>
      <p:pic>
        <p:nvPicPr>
          <p:cNvPr id="20659" name="Picture 3" descr="U:\Lise Schrøder\Kort\Sofiendal 1971 med 1951planområde.jpg"/>
          <p:cNvPicPr>
            <a:picLocks noChangeAspect="1" noChangeArrowheads="1"/>
          </p:cNvPicPr>
          <p:nvPr/>
        </p:nvPicPr>
        <p:blipFill>
          <a:blip r:embed="rId4"/>
          <a:srcRect/>
          <a:stretch>
            <a:fillRect/>
          </a:stretch>
        </p:blipFill>
        <p:spPr bwMode="auto">
          <a:xfrm>
            <a:off x="142875" y="500063"/>
            <a:ext cx="2363788" cy="1647825"/>
          </a:xfrm>
          <a:prstGeom prst="rect">
            <a:avLst/>
          </a:prstGeom>
          <a:noFill/>
          <a:ln w="9525">
            <a:noFill/>
            <a:miter lim="800000"/>
            <a:headEnd/>
            <a:tailEnd/>
          </a:ln>
        </p:spPr>
      </p:pic>
      <p:pic>
        <p:nvPicPr>
          <p:cNvPr id="20660" name="Picture 4" descr="J:\Regin\5945\Foto\Riihimækivej 6_2007.JPG"/>
          <p:cNvPicPr>
            <a:picLocks noChangeAspect="1" noChangeArrowheads="1"/>
          </p:cNvPicPr>
          <p:nvPr/>
        </p:nvPicPr>
        <p:blipFill>
          <a:blip r:embed="rId5"/>
          <a:srcRect/>
          <a:stretch>
            <a:fillRect/>
          </a:stretch>
        </p:blipFill>
        <p:spPr bwMode="auto">
          <a:xfrm>
            <a:off x="3571875" y="428625"/>
            <a:ext cx="2892425" cy="1928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3"/>
          <p:cNvSpPr txBox="1">
            <a:spLocks noChangeArrowheads="1"/>
          </p:cNvSpPr>
          <p:nvPr/>
        </p:nvSpPr>
        <p:spPr bwMode="auto">
          <a:xfrm>
            <a:off x="611188" y="333375"/>
            <a:ext cx="4681537" cy="366713"/>
          </a:xfrm>
          <a:prstGeom prst="rect">
            <a:avLst/>
          </a:prstGeom>
          <a:noFill/>
          <a:ln w="9525">
            <a:noFill/>
            <a:miter lim="800000"/>
            <a:headEnd/>
            <a:tailEnd/>
          </a:ln>
        </p:spPr>
        <p:txBody>
          <a:bodyPr>
            <a:spAutoFit/>
          </a:bodyPr>
          <a:lstStyle/>
          <a:p>
            <a:pPr>
              <a:spcBef>
                <a:spcPct val="50000"/>
              </a:spcBef>
            </a:pPr>
            <a:endParaRPr lang="da-DK"/>
          </a:p>
        </p:txBody>
      </p:sp>
      <p:sp>
        <p:nvSpPr>
          <p:cNvPr id="21506" name="Text Box 4"/>
          <p:cNvSpPr txBox="1">
            <a:spLocks noChangeArrowheads="1"/>
          </p:cNvSpPr>
          <p:nvPr/>
        </p:nvSpPr>
        <p:spPr bwMode="auto">
          <a:xfrm>
            <a:off x="1071563" y="357188"/>
            <a:ext cx="7429500" cy="338137"/>
          </a:xfrm>
          <a:prstGeom prst="rect">
            <a:avLst/>
          </a:prstGeom>
          <a:noFill/>
          <a:ln w="9525">
            <a:noFill/>
            <a:miter lim="800000"/>
            <a:headEnd/>
            <a:tailEnd/>
          </a:ln>
        </p:spPr>
        <p:txBody>
          <a:bodyPr>
            <a:spAutoFit/>
          </a:bodyPr>
          <a:lstStyle/>
          <a:p>
            <a:pPr>
              <a:spcBef>
                <a:spcPct val="50000"/>
              </a:spcBef>
            </a:pPr>
            <a:r>
              <a:rPr lang="da-DK" sz="1600"/>
              <a:t>Industrien i 1970-80ernes regionplanlægning: kovending - decentralisering</a:t>
            </a:r>
          </a:p>
        </p:txBody>
      </p:sp>
      <p:pic>
        <p:nvPicPr>
          <p:cNvPr id="21507" name="Picture 6" descr="Fig 02"/>
          <p:cNvPicPr>
            <a:picLocks noChangeAspect="1" noChangeArrowheads="1"/>
          </p:cNvPicPr>
          <p:nvPr/>
        </p:nvPicPr>
        <p:blipFill>
          <a:blip r:embed="rId2"/>
          <a:srcRect/>
          <a:stretch>
            <a:fillRect/>
          </a:stretch>
        </p:blipFill>
        <p:spPr bwMode="auto">
          <a:xfrm>
            <a:off x="4929188" y="1714500"/>
            <a:ext cx="3086100" cy="3889375"/>
          </a:xfrm>
          <a:prstGeom prst="rect">
            <a:avLst/>
          </a:prstGeom>
          <a:noFill/>
          <a:ln w="9525">
            <a:noFill/>
            <a:miter lim="800000"/>
            <a:headEnd/>
            <a:tailEnd/>
          </a:ln>
        </p:spPr>
      </p:pic>
      <p:sp>
        <p:nvSpPr>
          <p:cNvPr id="4105" name="Text Box 9"/>
          <p:cNvSpPr txBox="1">
            <a:spLocks noChangeArrowheads="1"/>
          </p:cNvSpPr>
          <p:nvPr/>
        </p:nvSpPr>
        <p:spPr bwMode="auto">
          <a:xfrm>
            <a:off x="571500" y="2071688"/>
            <a:ext cx="3600450" cy="2678112"/>
          </a:xfrm>
          <a:prstGeom prst="rect">
            <a:avLst/>
          </a:prstGeom>
          <a:noFill/>
          <a:ln w="9525">
            <a:noFill/>
            <a:miter lim="800000"/>
            <a:headEnd/>
            <a:tailEnd/>
          </a:ln>
          <a:effectLst/>
        </p:spPr>
        <p:txBody>
          <a:bodyPr>
            <a:spAutoFit/>
          </a:bodyPr>
          <a:lstStyle/>
          <a:p>
            <a:pPr>
              <a:spcBef>
                <a:spcPct val="50000"/>
              </a:spcBef>
              <a:defRPr/>
            </a:pPr>
            <a:r>
              <a:rPr lang="da-DK" sz="1200" dirty="0">
                <a:latin typeface="Arial" pitchFamily="34" charset="0"/>
              </a:rPr>
              <a:t>Alternative skitser (1977):</a:t>
            </a:r>
            <a:endParaRPr lang="da-DK" sz="1200" dirty="0">
              <a:latin typeface="Arial" pitchFamily="34" charset="0"/>
            </a:endParaRPr>
          </a:p>
          <a:p>
            <a:pPr>
              <a:spcBef>
                <a:spcPct val="50000"/>
              </a:spcBef>
              <a:buFont typeface="Arial" pitchFamily="34" charset="0"/>
              <a:buChar char="•"/>
              <a:defRPr/>
            </a:pPr>
            <a:r>
              <a:rPr lang="da-DK" sz="1200" dirty="0">
                <a:latin typeface="Arial" pitchFamily="34" charset="0"/>
              </a:rPr>
              <a:t> ”</a:t>
            </a:r>
            <a:r>
              <a:rPr lang="da-DK" sz="1200" i="1" dirty="0">
                <a:latin typeface="Arial" pitchFamily="34" charset="0"/>
              </a:rPr>
              <a:t> Virksomhederne skal ud, hvor arbejdskraften 	bor og ikke omvendt</a:t>
            </a:r>
            <a:r>
              <a:rPr lang="da-DK" sz="1200" dirty="0">
                <a:latin typeface="Arial" pitchFamily="34" charset="0"/>
              </a:rPr>
              <a:t>.</a:t>
            </a:r>
            <a:r>
              <a:rPr lang="da-DK" sz="1200" i="1" dirty="0">
                <a:latin typeface="Arial" pitchFamily="34" charset="0"/>
              </a:rPr>
              <a:t>”</a:t>
            </a:r>
          </a:p>
          <a:p>
            <a:pPr marL="228600" indent="-228600">
              <a:spcBef>
                <a:spcPct val="50000"/>
              </a:spcBef>
              <a:buFont typeface="Arial" pitchFamily="34" charset="0"/>
              <a:buChar char="•"/>
              <a:defRPr/>
            </a:pPr>
            <a:r>
              <a:rPr lang="da-DK" sz="1200" i="1" dirty="0">
                <a:latin typeface="Arial" pitchFamily="34" charset="0"/>
              </a:rPr>
              <a:t>”…en stor virksomhed kan blive for dominerende i et overskueligt samfund, den vil kunne spolere ’miljøet’.”</a:t>
            </a:r>
            <a:endParaRPr lang="da-DK" sz="1200" dirty="0">
              <a:latin typeface="Arial" pitchFamily="34" charset="0"/>
            </a:endParaRPr>
          </a:p>
          <a:p>
            <a:pPr marL="228600" indent="-228600">
              <a:spcBef>
                <a:spcPct val="50000"/>
              </a:spcBef>
              <a:defRPr/>
            </a:pPr>
            <a:endParaRPr lang="da-DK" sz="1200" dirty="0">
              <a:latin typeface="Arial" pitchFamily="34" charset="0"/>
            </a:endParaRPr>
          </a:p>
          <a:p>
            <a:pPr marL="228600" indent="-228600">
              <a:spcBef>
                <a:spcPct val="50000"/>
              </a:spcBef>
              <a:defRPr/>
            </a:pPr>
            <a:r>
              <a:rPr lang="da-DK" sz="1200" dirty="0">
                <a:latin typeface="Arial" pitchFamily="34" charset="0"/>
              </a:rPr>
              <a:t>Første regionplan (1980-82):</a:t>
            </a:r>
          </a:p>
          <a:p>
            <a:pPr marL="228600" indent="-228600">
              <a:spcBef>
                <a:spcPct val="50000"/>
              </a:spcBef>
              <a:buFont typeface="Arial" pitchFamily="34" charset="0"/>
              <a:buChar char="•"/>
              <a:defRPr/>
            </a:pPr>
            <a:r>
              <a:rPr lang="da-DK" sz="1200" dirty="0">
                <a:latin typeface="Arial" pitchFamily="34" charset="0"/>
              </a:rPr>
              <a:t>”</a:t>
            </a:r>
            <a:r>
              <a:rPr lang="da-DK" sz="1200" i="1" dirty="0">
                <a:latin typeface="Arial" pitchFamily="34" charset="0"/>
              </a:rPr>
              <a:t>... at give erhvervene gode lokaliseringsmuligheder i alle dele af regionen</a:t>
            </a:r>
            <a:r>
              <a:rPr lang="da-DK" sz="1200" dirty="0">
                <a:latin typeface="Arial" pitchFamily="34" charset="0"/>
              </a:rPr>
              <a:t>.”</a:t>
            </a:r>
          </a:p>
          <a:p>
            <a:pPr marL="228600" indent="-228600">
              <a:spcBef>
                <a:spcPct val="50000"/>
              </a:spcBef>
              <a:buFont typeface="Arial" pitchFamily="34" charset="0"/>
              <a:buChar char="•"/>
              <a:defRPr/>
            </a:pPr>
            <a:r>
              <a:rPr lang="da-DK" sz="1200" dirty="0">
                <a:latin typeface="Arial" pitchFamily="34" charset="0"/>
              </a:rPr>
              <a:t>Graduering i forhold til regionens </a:t>
            </a:r>
            <a:r>
              <a:rPr lang="da-DK" sz="1200" dirty="0" err="1">
                <a:latin typeface="Arial" pitchFamily="34" charset="0"/>
              </a:rPr>
              <a:t>bymønster</a:t>
            </a:r>
            <a:endParaRPr lang="da-DK" sz="1200" dirty="0">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p:cNvSpPr txBox="1">
            <a:spLocks noChangeArrowheads="1"/>
          </p:cNvSpPr>
          <p:nvPr/>
        </p:nvSpPr>
        <p:spPr bwMode="auto">
          <a:xfrm>
            <a:off x="611188" y="333375"/>
            <a:ext cx="4681537" cy="366713"/>
          </a:xfrm>
          <a:prstGeom prst="rect">
            <a:avLst/>
          </a:prstGeom>
          <a:noFill/>
          <a:ln w="9525">
            <a:noFill/>
            <a:miter lim="800000"/>
            <a:headEnd/>
            <a:tailEnd/>
          </a:ln>
        </p:spPr>
        <p:txBody>
          <a:bodyPr>
            <a:spAutoFit/>
          </a:bodyPr>
          <a:lstStyle/>
          <a:p>
            <a:pPr>
              <a:spcBef>
                <a:spcPct val="50000"/>
              </a:spcBef>
            </a:pPr>
            <a:endParaRPr lang="da-DK"/>
          </a:p>
        </p:txBody>
      </p:sp>
      <p:sp>
        <p:nvSpPr>
          <p:cNvPr id="22530" name="Text Box 4"/>
          <p:cNvSpPr txBox="1">
            <a:spLocks noChangeArrowheads="1"/>
          </p:cNvSpPr>
          <p:nvPr/>
        </p:nvSpPr>
        <p:spPr bwMode="auto">
          <a:xfrm>
            <a:off x="285750" y="714375"/>
            <a:ext cx="3384550" cy="923925"/>
          </a:xfrm>
          <a:prstGeom prst="rect">
            <a:avLst/>
          </a:prstGeom>
          <a:noFill/>
          <a:ln w="9525">
            <a:noFill/>
            <a:miter lim="800000"/>
            <a:headEnd/>
            <a:tailEnd/>
          </a:ln>
        </p:spPr>
        <p:txBody>
          <a:bodyPr>
            <a:spAutoFit/>
          </a:bodyPr>
          <a:lstStyle/>
          <a:p>
            <a:pPr>
              <a:spcBef>
                <a:spcPct val="50000"/>
              </a:spcBef>
            </a:pPr>
            <a:r>
              <a:rPr lang="da-DK" sz="1200"/>
              <a:t>Generalplanen for Aalborg Kommune (1973)</a:t>
            </a:r>
            <a:r>
              <a:rPr lang="da-DK" sz="1400"/>
              <a:t>:</a:t>
            </a:r>
          </a:p>
          <a:p>
            <a:pPr>
              <a:spcBef>
                <a:spcPct val="50000"/>
              </a:spcBef>
              <a:buFont typeface="Arial" charset="0"/>
              <a:buChar char="•"/>
            </a:pPr>
            <a:r>
              <a:rPr lang="da-DK" sz="1000"/>
              <a:t> ”</a:t>
            </a:r>
            <a:r>
              <a:rPr lang="da-DK" sz="1000" i="1"/>
              <a:t>Hvordan bliver vi rigere</a:t>
            </a:r>
            <a:r>
              <a:rPr lang="da-DK" sz="1000"/>
              <a:t>”</a:t>
            </a:r>
          </a:p>
          <a:p>
            <a:pPr>
              <a:spcBef>
                <a:spcPct val="50000"/>
              </a:spcBef>
              <a:buFont typeface="Arial" charset="0"/>
              <a:buChar char="•"/>
            </a:pPr>
            <a:r>
              <a:rPr lang="da-DK" sz="1000" i="1"/>
              <a:t> Kapitaltilførende, eksporterende industri (tekstilindustri, skibsværfter)</a:t>
            </a:r>
            <a:endParaRPr lang="da-DK" sz="1000"/>
          </a:p>
        </p:txBody>
      </p:sp>
      <p:pic>
        <p:nvPicPr>
          <p:cNvPr id="22531" name="Picture 5" descr="Fig 14"/>
          <p:cNvPicPr>
            <a:picLocks noChangeAspect="1" noChangeArrowheads="1"/>
          </p:cNvPicPr>
          <p:nvPr/>
        </p:nvPicPr>
        <p:blipFill>
          <a:blip r:embed="rId2"/>
          <a:srcRect/>
          <a:stretch>
            <a:fillRect/>
          </a:stretch>
        </p:blipFill>
        <p:spPr bwMode="auto">
          <a:xfrm>
            <a:off x="2357438" y="2286000"/>
            <a:ext cx="3217862" cy="4062413"/>
          </a:xfrm>
          <a:prstGeom prst="rect">
            <a:avLst/>
          </a:prstGeom>
          <a:noFill/>
          <a:ln w="9525">
            <a:noFill/>
            <a:miter lim="800000"/>
            <a:headEnd/>
            <a:tailEnd/>
          </a:ln>
        </p:spPr>
      </p:pic>
      <p:sp>
        <p:nvSpPr>
          <p:cNvPr id="12294" name="Text Box 6"/>
          <p:cNvSpPr txBox="1">
            <a:spLocks noChangeArrowheads="1"/>
          </p:cNvSpPr>
          <p:nvPr/>
        </p:nvSpPr>
        <p:spPr bwMode="auto">
          <a:xfrm>
            <a:off x="4286250" y="571500"/>
            <a:ext cx="4214813" cy="1524000"/>
          </a:xfrm>
          <a:prstGeom prst="rect">
            <a:avLst/>
          </a:prstGeom>
          <a:noFill/>
          <a:ln w="9525">
            <a:noFill/>
            <a:miter lim="800000"/>
            <a:headEnd/>
            <a:tailEnd/>
          </a:ln>
        </p:spPr>
        <p:txBody>
          <a:bodyPr>
            <a:spAutoFit/>
          </a:bodyPr>
          <a:lstStyle/>
          <a:p>
            <a:pPr>
              <a:spcBef>
                <a:spcPct val="50000"/>
              </a:spcBef>
            </a:pPr>
            <a:r>
              <a:rPr lang="da-DK" sz="1200"/>
              <a:t>Første kommuneplan (1985):</a:t>
            </a:r>
          </a:p>
          <a:p>
            <a:pPr>
              <a:spcBef>
                <a:spcPct val="50000"/>
              </a:spcBef>
              <a:buFont typeface="Arial" charset="0"/>
              <a:buChar char="•"/>
            </a:pPr>
            <a:r>
              <a:rPr lang="da-DK" sz="1200" i="1"/>
              <a:t> ”</a:t>
            </a:r>
            <a:r>
              <a:rPr lang="da-DK" sz="1000" i="1"/>
              <a:t>Byrådets overordnede mål er, at arbejdsløsheden i kommunen afskaffes”</a:t>
            </a:r>
          </a:p>
          <a:p>
            <a:pPr>
              <a:spcBef>
                <a:spcPct val="50000"/>
              </a:spcBef>
              <a:buFont typeface="Arial" charset="0"/>
              <a:buChar char="•"/>
            </a:pPr>
            <a:r>
              <a:rPr lang="da-DK" sz="1000" i="1"/>
              <a:t> ”Byrådet kan ikke styre erhvervsudviklingen i kommunen. Men byrådet vil forsøge at tiltrække nye virksomheder ved at sørge for billige, byggemodnede og velplacerede grunde til alle typer af virksomheder”</a:t>
            </a:r>
          </a:p>
          <a:p>
            <a:pPr>
              <a:spcBef>
                <a:spcPct val="50000"/>
              </a:spcBef>
              <a:buFont typeface="Arial" charset="0"/>
              <a:buChar char="•"/>
            </a:pPr>
            <a:r>
              <a:rPr lang="da-DK" sz="1200"/>
              <a:t> </a:t>
            </a:r>
            <a:r>
              <a:rPr lang="da-DK" sz="1000"/>
              <a:t>Fra ”</a:t>
            </a:r>
            <a:r>
              <a:rPr lang="da-DK" sz="1000" i="1"/>
              <a:t>restriktiv-</a:t>
            </a:r>
            <a:r>
              <a:rPr lang="da-DK" sz="1000"/>
              <a:t>” til ”</a:t>
            </a:r>
            <a:r>
              <a:rPr lang="da-DK" sz="1000" i="1"/>
              <a:t>åben erhvervsarealplanlægning”</a:t>
            </a:r>
            <a:endParaRPr lang="da-DK" sz="1000"/>
          </a:p>
        </p:txBody>
      </p:sp>
      <p:sp>
        <p:nvSpPr>
          <p:cNvPr id="22533" name="Rektangel 6"/>
          <p:cNvSpPr>
            <a:spLocks noChangeArrowheads="1"/>
          </p:cNvSpPr>
          <p:nvPr/>
        </p:nvSpPr>
        <p:spPr bwMode="auto">
          <a:xfrm>
            <a:off x="500063" y="71438"/>
            <a:ext cx="7572375" cy="338137"/>
          </a:xfrm>
          <a:prstGeom prst="rect">
            <a:avLst/>
          </a:prstGeom>
          <a:noFill/>
          <a:ln w="9525">
            <a:noFill/>
            <a:miter lim="800000"/>
            <a:headEnd/>
            <a:tailEnd/>
          </a:ln>
        </p:spPr>
        <p:txBody>
          <a:bodyPr>
            <a:spAutoFit/>
          </a:bodyPr>
          <a:lstStyle/>
          <a:p>
            <a:pPr marL="228600" indent="-228600">
              <a:spcBef>
                <a:spcPct val="50000"/>
              </a:spcBef>
            </a:pPr>
            <a:r>
              <a:rPr lang="da-DK" sz="1600"/>
              <a:t>Industrien i Aalborgområdets rammeplanlægning: Stemningsskift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ox(in)">
                                      <p:cBhvr>
                                        <p:cTn id="7"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2243</TotalTime>
  <Words>1059</Words>
  <Application>Microsoft Office PowerPoint</Application>
  <PresentationFormat>Skærmshow (4:3)</PresentationFormat>
  <Paragraphs>442</Paragraphs>
  <Slides>13</Slides>
  <Notes>0</Notes>
  <HiddenSlides>0</HiddenSlides>
  <MMClips>0</MMClips>
  <ScaleCrop>false</ScaleCrop>
  <HeadingPairs>
    <vt:vector size="6" baseType="variant">
      <vt:variant>
        <vt:lpstr>Benyttede skrifttyper</vt:lpstr>
      </vt:variant>
      <vt:variant>
        <vt:i4>4</vt:i4>
      </vt:variant>
      <vt:variant>
        <vt:lpstr>Designskabeloner</vt:lpstr>
      </vt:variant>
      <vt:variant>
        <vt:i4>1</vt:i4>
      </vt:variant>
      <vt:variant>
        <vt:lpstr>Diastitler</vt:lpstr>
      </vt:variant>
      <vt:variant>
        <vt:i4>13</vt:i4>
      </vt:variant>
    </vt:vector>
  </HeadingPairs>
  <TitlesOfParts>
    <vt:vector size="18" baseType="lpstr">
      <vt:lpstr>Arial</vt:lpstr>
      <vt:lpstr>Calibri</vt:lpstr>
      <vt:lpstr>ＭＳ Ｐゴシック</vt:lpstr>
      <vt:lpstr>Times New Roman</vt:lpstr>
      <vt:lpstr>Standarddesign</vt:lpstr>
      <vt:lpstr>Dias nummer 1</vt:lpstr>
      <vt:lpstr>Dias nummer 2</vt:lpstr>
      <vt:lpstr>Dias nummer 3</vt:lpstr>
      <vt:lpstr>Dias nummer 4</vt:lpstr>
      <vt:lpstr>Dias nummer 5</vt:lpstr>
      <vt:lpstr>Dias nummer 6</vt:lpstr>
      <vt:lpstr>Dias nummer 7</vt:lpstr>
      <vt:lpstr>Dias nummer 8</vt:lpstr>
      <vt:lpstr>Dias nummer 9</vt:lpstr>
      <vt:lpstr>Dias nummer 10</vt:lpstr>
      <vt:lpstr>Dias nummer 11</vt:lpstr>
      <vt:lpstr>Dias nummer 12</vt:lpstr>
      <vt:lpstr>Dias nummer 13</vt:lpstr>
    </vt:vector>
  </TitlesOfParts>
  <Company>Aalborg Kommune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Kirsten Bach Larsenࣖ˸ È</dc:creator>
  <cp:lastModifiedBy>dcb</cp:lastModifiedBy>
  <cp:revision>53</cp:revision>
  <dcterms:created xsi:type="dcterms:W3CDTF">2009-01-20T12:01:07Z</dcterms:created>
  <dcterms:modified xsi:type="dcterms:W3CDTF">2010-01-22T07:31:56Z</dcterms:modified>
</cp:coreProperties>
</file>